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 aka opinion mining is a natural language processing technique used to determine whether the data is positive, negative or neutral.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e73aef771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e73aef771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e73aef771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e73aef771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a7274a1822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e57b2c444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e57b2c444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Sequential groups a linear stack of layers into a tf.keras.Model. Adds a layer instance on top of the layer stack.</a:t>
            </a:r>
            <a:endParaRPr/>
          </a:p>
          <a:p>
            <a:pPr marL="0" lvl="0" indent="0" algn="l" rtl="0">
              <a:spcBef>
                <a:spcPts val="0"/>
              </a:spcBef>
              <a:spcAft>
                <a:spcPts val="0"/>
              </a:spcAft>
              <a:buNone/>
            </a:pPr>
            <a:r>
              <a:rPr lang="en"/>
              <a:t>A Sequential model is appropriate for a plain stack of layers where each layer has exactly one input tensor and one output tensor</a:t>
            </a:r>
            <a:endParaRPr/>
          </a:p>
          <a:p>
            <a:pPr marL="0" lvl="0" indent="0" algn="l" rtl="0">
              <a:spcBef>
                <a:spcPts val="0"/>
              </a:spcBef>
              <a:spcAft>
                <a:spcPts val="0"/>
              </a:spcAft>
              <a:buNone/>
            </a:pPr>
            <a:r>
              <a:rPr lang="en"/>
              <a:t>Bidirectional LSTMs - Bidirectional RNNs will traverse the sequence in two Directions. Future to past and past to future, use context from right side to make predictions.</a:t>
            </a:r>
            <a:endParaRPr/>
          </a:p>
          <a:p>
            <a:pPr marL="0" lvl="0" indent="0" algn="l" rtl="0">
              <a:spcBef>
                <a:spcPts val="0"/>
              </a:spcBef>
              <a:spcAft>
                <a:spcPts val="0"/>
              </a:spcAft>
              <a:buNone/>
            </a:pPr>
            <a:r>
              <a:rPr lang="en"/>
              <a:t>The idea of bidirectional RNN is to use two independent RNNs working together. The input is fed to one RNN in sequential order and in reverse order for other RNN</a:t>
            </a:r>
            <a:endParaRPr/>
          </a:p>
          <a:p>
            <a:pPr marL="0" lvl="0" indent="0" algn="l" rtl="0">
              <a:spcBef>
                <a:spcPts val="0"/>
              </a:spcBef>
              <a:spcAft>
                <a:spcPts val="0"/>
              </a:spcAft>
              <a:buNone/>
            </a:pPr>
            <a:r>
              <a:rPr lang="en"/>
              <a:t>A Dense layer feeds all outputs from the previous layer to all its neurons, each neuron providing one output to the next layer. It's the most basic layer in neural networks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e57b2c4446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e57b2c444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vocabulary, Form a sentence, Form maximum length. </a:t>
            </a:r>
            <a:endParaRPr/>
          </a:p>
          <a:p>
            <a:pPr marL="0" lvl="0" indent="0" algn="l" rtl="0">
              <a:spcBef>
                <a:spcPts val="0"/>
              </a:spcBef>
              <a:spcAft>
                <a:spcPts val="0"/>
              </a:spcAft>
              <a:buNone/>
            </a:pPr>
            <a:r>
              <a:rPr lang="en"/>
              <a:t>Embedding is a vector for every word, direction of vector establish the sentiment of the word. By matching the words with the labels, it then can have a direction to start learning from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a7274a1822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maximum number of words to keep, based on word frequency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e73aef771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e73aef771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(samples, sequence_length, embedding_dimensionality)</a:t>
            </a:r>
            <a:endParaRPr/>
          </a:p>
          <a:p>
            <a:pPr marL="0" lvl="0" indent="0" algn="l" rtl="0">
              <a:spcBef>
                <a:spcPts val="0"/>
              </a:spcBef>
              <a:spcAft>
                <a:spcPts val="0"/>
              </a:spcAft>
              <a:buNone/>
            </a:pPr>
            <a:r>
              <a:rPr lang="en"/>
              <a:t>above defined values are the optimal hyperparameter values, but in some cases they may not be optimal.</a:t>
            </a:r>
            <a:endParaRPr/>
          </a:p>
          <a:p>
            <a:pPr marL="0" lvl="0" indent="0" algn="l" rtl="0">
              <a:spcBef>
                <a:spcPts val="0"/>
              </a:spcBef>
              <a:spcAft>
                <a:spcPts val="0"/>
              </a:spcAft>
              <a:buNone/>
            </a:pPr>
            <a:r>
              <a:rPr lang="en"/>
              <a:t>It is always better idea to save Deep Learning models after they got trained, as they may take lot of time for training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57b2c444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57b2c444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e57b2c444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e57b2c444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e-commerce prompt users to leave a review after purchasing an item from their website to understand a customer's experience. Reviews can affect another customers' decision on whether to purchase or not. Customers would judge the quality of an item based on previous customers' feedback. As part of the data scientist team in Consultancy of food product, we aim to classify the sentiment of reviews and to see if there are any potential roadblocks to customers' satisfaction.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e57b2c444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e57b2c444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Actually positive review because the person likes it but person written as negative because he wasn’t able to get the product</a:t>
            </a:r>
            <a:endParaRPr/>
          </a:p>
          <a:p>
            <a:pPr marL="0" lvl="0" indent="0" algn="l" rtl="0">
              <a:spcBef>
                <a:spcPts val="0"/>
              </a:spcBef>
              <a:spcAft>
                <a:spcPts val="0"/>
              </a:spcAft>
              <a:buNone/>
            </a:pPr>
            <a:r>
              <a:rPr lang="en"/>
              <a:t>Main point is that product is no longer available.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e57b2c444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e57b2c444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different flavours, preferring one to the other.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e57b2c444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e57b2c444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e57b2c44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57b2c44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able to capture misspellings and grammatical errors that caused the analysis to overlook words.</a:t>
            </a:r>
            <a:endParaRPr/>
          </a:p>
          <a:p>
            <a:pPr marL="0" lvl="0" indent="0" algn="l" rtl="0">
              <a:spcBef>
                <a:spcPts val="0"/>
              </a:spcBef>
              <a:spcAft>
                <a:spcPts val="0"/>
              </a:spcAft>
              <a:buNone/>
            </a:pPr>
            <a:r>
              <a:rPr lang="en"/>
              <a:t>Sarcasm may be misinterpreted as well.</a:t>
            </a:r>
            <a:endParaRPr/>
          </a:p>
          <a:p>
            <a:pPr marL="0" lvl="0" indent="0" algn="l" rtl="0">
              <a:spcBef>
                <a:spcPts val="0"/>
              </a:spcBef>
              <a:spcAft>
                <a:spcPts val="0"/>
              </a:spcAft>
              <a:buNone/>
            </a:pPr>
            <a:r>
              <a:rPr lang="en"/>
              <a:t>There was some turns of phrase that weren't recognized.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e77ac5fb1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e77ac5fb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e77ac5fb1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e77ac5fb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e57b2c4446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e57b2c444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one of the most popular topic modeling methods</a:t>
            </a:r>
            <a:endParaRPr/>
          </a:p>
          <a:p>
            <a:pPr marL="0" lvl="0" indent="0" algn="l" rtl="0">
              <a:spcBef>
                <a:spcPts val="0"/>
              </a:spcBef>
              <a:spcAft>
                <a:spcPts val="0"/>
              </a:spcAft>
              <a:buNone/>
            </a:pPr>
            <a:endParaRPr/>
          </a:p>
          <a:p>
            <a:pPr marL="0" lvl="0" indent="0" algn="l" rtl="0">
              <a:spcBef>
                <a:spcPts val="0"/>
              </a:spcBef>
              <a:spcAft>
                <a:spcPts val="0"/>
              </a:spcAft>
              <a:buNone/>
            </a:pPr>
            <a:r>
              <a:rPr lang="en"/>
              <a:t>The LDA makes two key assumptions: </a:t>
            </a:r>
            <a:endParaRPr/>
          </a:p>
          <a:p>
            <a:pPr marL="0" lvl="0" indent="0" algn="l" rtl="0">
              <a:spcBef>
                <a:spcPts val="0"/>
              </a:spcBef>
              <a:spcAft>
                <a:spcPts val="0"/>
              </a:spcAft>
              <a:buNone/>
            </a:pPr>
            <a:r>
              <a:rPr lang="en"/>
              <a:t>Documents are a mixture of topics</a:t>
            </a:r>
            <a:endParaRPr/>
          </a:p>
          <a:p>
            <a:pPr marL="0" lvl="0" indent="0" algn="l" rtl="0">
              <a:spcBef>
                <a:spcPts val="0"/>
              </a:spcBef>
              <a:spcAft>
                <a:spcPts val="0"/>
              </a:spcAft>
              <a:buNone/>
            </a:pPr>
            <a:r>
              <a:rPr lang="en"/>
              <a:t>Topics are a mixture of tokens (or words)</a:t>
            </a:r>
            <a:endParaRPr/>
          </a:p>
          <a:p>
            <a:pPr marL="0" lvl="0" indent="0" algn="l" rtl="0">
              <a:spcBef>
                <a:spcPts val="0"/>
              </a:spcBef>
              <a:spcAft>
                <a:spcPts val="0"/>
              </a:spcAft>
              <a:buNone/>
            </a:pPr>
            <a:endParaRPr/>
          </a:p>
          <a:p>
            <a:pPr marL="0" lvl="0" indent="0" algn="l" rtl="0">
              <a:spcBef>
                <a:spcPts val="0"/>
              </a:spcBef>
              <a:spcAft>
                <a:spcPts val="0"/>
              </a:spcAft>
              <a:buNone/>
            </a:pPr>
            <a:r>
              <a:rPr lang="en"/>
              <a:t>As LDA assumes that documents are a mixture of topics and topics are a mixture of words so LDA backtracks from the document level to identify which topics would have generated these documents and which words would have generated those topics.</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e57b2c444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e57b2c444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 probabilities of</a:t>
            </a:r>
            <a:endParaRPr/>
          </a:p>
          <a:p>
            <a:pPr marL="457200" lvl="0" indent="-298450" algn="l" rtl="0">
              <a:spcBef>
                <a:spcPts val="0"/>
              </a:spcBef>
              <a:spcAft>
                <a:spcPts val="0"/>
              </a:spcAft>
              <a:buSzPts val="1100"/>
              <a:buAutoNum type="arabicPeriod"/>
            </a:pPr>
            <a:r>
              <a:rPr lang="en"/>
              <a:t>Proportion of words in document that currently assigned to topic</a:t>
            </a:r>
            <a:endParaRPr/>
          </a:p>
          <a:p>
            <a:pPr marL="457200" lvl="0" indent="-298450" algn="l" rtl="0">
              <a:spcBef>
                <a:spcPts val="0"/>
              </a:spcBef>
              <a:spcAft>
                <a:spcPts val="0"/>
              </a:spcAft>
              <a:buSzPts val="1100"/>
              <a:buAutoNum type="arabicPeriod"/>
            </a:pPr>
            <a:r>
              <a:rPr lang="en"/>
              <a:t>Proportion of documents in which the word is also assigned to topic</a:t>
            </a:r>
            <a:endParaRPr/>
          </a:p>
          <a:p>
            <a:pPr marL="0" lvl="0" indent="0" algn="l" rtl="0">
              <a:spcBef>
                <a:spcPts val="0"/>
              </a:spcBef>
              <a:spcAft>
                <a:spcPts val="0"/>
              </a:spcAft>
              <a:buNone/>
            </a:pPr>
            <a:r>
              <a:rPr lang="en"/>
              <a:t>Using this probability, it estimate a new prob and identify new topic which is most relevant topic for current word</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e57b2c4446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e57b2c444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a9b21f1572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a7274a1822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Amazon.com Inc. is an American multinational technology company. It started out as an online bookseller and expanded its offerings to include music, clothings and a vast assortment of merchandise. It grown into an e-commerce behemoth. Currently, it is one of the prime site that shoppers would browse to buy anything from food to electronics.</a:t>
            </a:r>
            <a:endParaRPr/>
          </a:p>
          <a:p>
            <a:pPr marL="0" lvl="0" indent="0" algn="l" rtl="0">
              <a:spcBef>
                <a:spcPts val="0"/>
              </a:spcBef>
              <a:spcAft>
                <a:spcPts val="0"/>
              </a:spcAft>
              <a:buNone/>
            </a:pPr>
            <a:r>
              <a:rPr lang="en"/>
              <a:t>Helpfulness: number of users who found review helpful and total number of users who indicated if they found the review helpful or not</a:t>
            </a:r>
            <a:endParaRPr/>
          </a:p>
          <a:p>
            <a:pPr marL="0" lvl="0" indent="0" algn="l" rtl="0">
              <a:spcBef>
                <a:spcPts val="0"/>
              </a:spcBef>
              <a:spcAft>
                <a:spcPts val="0"/>
              </a:spcAft>
              <a:buNone/>
            </a:pPr>
            <a:endParaRPr/>
          </a:p>
          <a:p>
            <a:pPr marL="0" lvl="0" indent="0" algn="l" rtl="0">
              <a:spcBef>
                <a:spcPts val="0"/>
              </a:spcBef>
              <a:spcAft>
                <a:spcPts val="0"/>
              </a:spcAft>
              <a:buNone/>
            </a:pPr>
            <a:r>
              <a:rPr lang="en"/>
              <a:t>With an increase in online shopping, giving reviews and ratings are how customers give feedback for businesses to understand the wants and needs of users. Given that Amazon sells a wide range of food products, we would tap on its review dataset to categorize the sentiments.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a1fb274c5c_2_25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a1fb274c5c_2_25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a7274a1822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a7274a1822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a7274a1822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e5750a497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e5750a49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e73aef771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e73aef771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tend to give more thumbs up for the extreme ends of reviews. Reviews written by extreme ends could be relatable with more people (write more serious reviews/more expressive) as they need to justify why they give such bad or good reviews.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e73aef771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e73aef77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freepik.com/" TargetMode="External"/><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FDB2AD"/>
              </a:buClr>
              <a:buSzPts val="4800"/>
              <a:buFont typeface="Fira Sans Extra Condensed"/>
              <a:buNone/>
              <a:defRPr sz="4800">
                <a:solidFill>
                  <a:srgbClr val="FDB2AD"/>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a:ea typeface="Overpass"/>
                <a:cs typeface="Overpass"/>
                <a:sym typeface="Overpas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a:ea typeface="Overpass"/>
                <a:cs typeface="Overpass"/>
                <a:sym typeface="Overpas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a:ea typeface="Overpass"/>
                <a:cs typeface="Overpass"/>
                <a:sym typeface="Overpas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a:ea typeface="Overpass"/>
                <a:cs typeface="Overpass"/>
                <a:sym typeface="Overpas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a:ea typeface="Overpass"/>
                <a:cs typeface="Overpass"/>
                <a:sym typeface="Overpass"/>
              </a:defRPr>
            </a:lvl1pPr>
            <a:lvl2pPr lvl="1" algn="ctr" rtl="0">
              <a:lnSpc>
                <a:spcPct val="100000"/>
              </a:lnSpc>
              <a:spcBef>
                <a:spcPts val="0"/>
              </a:spcBef>
              <a:spcAft>
                <a:spcPts val="0"/>
              </a:spcAft>
              <a:buNone/>
              <a:defRPr sz="1600">
                <a:latin typeface="Overpass"/>
                <a:ea typeface="Overpass"/>
                <a:cs typeface="Overpass"/>
                <a:sym typeface="Overpass"/>
              </a:defRPr>
            </a:lvl2pPr>
            <a:lvl3pPr lvl="2" algn="ctr" rtl="0">
              <a:lnSpc>
                <a:spcPct val="100000"/>
              </a:lnSpc>
              <a:spcBef>
                <a:spcPts val="0"/>
              </a:spcBef>
              <a:spcAft>
                <a:spcPts val="0"/>
              </a:spcAft>
              <a:buNone/>
              <a:defRPr sz="1600">
                <a:latin typeface="Overpass"/>
                <a:ea typeface="Overpass"/>
                <a:cs typeface="Overpass"/>
                <a:sym typeface="Overpass"/>
              </a:defRPr>
            </a:lvl3pPr>
            <a:lvl4pPr lvl="3" algn="ctr" rtl="0">
              <a:lnSpc>
                <a:spcPct val="100000"/>
              </a:lnSpc>
              <a:spcBef>
                <a:spcPts val="0"/>
              </a:spcBef>
              <a:spcAft>
                <a:spcPts val="0"/>
              </a:spcAft>
              <a:buNone/>
              <a:defRPr sz="1600">
                <a:latin typeface="Overpass"/>
                <a:ea typeface="Overpass"/>
                <a:cs typeface="Overpass"/>
                <a:sym typeface="Overpass"/>
              </a:defRPr>
            </a:lvl4pPr>
            <a:lvl5pPr lvl="4" algn="ctr" rtl="0">
              <a:lnSpc>
                <a:spcPct val="100000"/>
              </a:lnSpc>
              <a:spcBef>
                <a:spcPts val="0"/>
              </a:spcBef>
              <a:spcAft>
                <a:spcPts val="0"/>
              </a:spcAft>
              <a:buNone/>
              <a:defRPr sz="1600">
                <a:latin typeface="Overpass"/>
                <a:ea typeface="Overpass"/>
                <a:cs typeface="Overpass"/>
                <a:sym typeface="Overpass"/>
              </a:defRPr>
            </a:lvl5pPr>
            <a:lvl6pPr lvl="5" algn="ctr" rtl="0">
              <a:lnSpc>
                <a:spcPct val="100000"/>
              </a:lnSpc>
              <a:spcBef>
                <a:spcPts val="0"/>
              </a:spcBef>
              <a:spcAft>
                <a:spcPts val="0"/>
              </a:spcAft>
              <a:buNone/>
              <a:defRPr sz="1600">
                <a:latin typeface="Overpass"/>
                <a:ea typeface="Overpass"/>
                <a:cs typeface="Overpass"/>
                <a:sym typeface="Overpass"/>
              </a:defRPr>
            </a:lvl6pPr>
            <a:lvl7pPr lvl="6" algn="ctr" rtl="0">
              <a:lnSpc>
                <a:spcPct val="100000"/>
              </a:lnSpc>
              <a:spcBef>
                <a:spcPts val="0"/>
              </a:spcBef>
              <a:spcAft>
                <a:spcPts val="0"/>
              </a:spcAft>
              <a:buNone/>
              <a:defRPr sz="1600">
                <a:latin typeface="Overpass"/>
                <a:ea typeface="Overpass"/>
                <a:cs typeface="Overpass"/>
                <a:sym typeface="Overpass"/>
              </a:defRPr>
            </a:lvl7pPr>
            <a:lvl8pPr lvl="7" algn="ctr" rtl="0">
              <a:lnSpc>
                <a:spcPct val="100000"/>
              </a:lnSpc>
              <a:spcBef>
                <a:spcPts val="0"/>
              </a:spcBef>
              <a:spcAft>
                <a:spcPts val="0"/>
              </a:spcAft>
              <a:buNone/>
              <a:defRPr sz="1600">
                <a:latin typeface="Overpass"/>
                <a:ea typeface="Overpass"/>
                <a:cs typeface="Overpass"/>
                <a:sym typeface="Overpass"/>
              </a:defRPr>
            </a:lvl8pPr>
            <a:lvl9pPr lvl="8" algn="ctr" rtl="0">
              <a:lnSpc>
                <a:spcPct val="100000"/>
              </a:lnSpc>
              <a:spcBef>
                <a:spcPts val="0"/>
              </a:spcBef>
              <a:spcAft>
                <a:spcPts val="0"/>
              </a:spcAft>
              <a:buNone/>
              <a:defRPr sz="1600">
                <a:latin typeface="Overpass"/>
                <a:ea typeface="Overpass"/>
                <a:cs typeface="Overpass"/>
                <a:sym typeface="Overpass"/>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a:ea typeface="Overpass"/>
                <a:cs typeface="Overpass"/>
                <a:sym typeface="Overpass"/>
              </a:defRPr>
            </a:lvl1pPr>
            <a:lvl2pPr lvl="1" algn="ctr" rtl="0">
              <a:lnSpc>
                <a:spcPct val="100000"/>
              </a:lnSpc>
              <a:spcBef>
                <a:spcPts val="0"/>
              </a:spcBef>
              <a:spcAft>
                <a:spcPts val="0"/>
              </a:spcAft>
              <a:buNone/>
              <a:defRPr sz="1600">
                <a:latin typeface="Overpass"/>
                <a:ea typeface="Overpass"/>
                <a:cs typeface="Overpass"/>
                <a:sym typeface="Overpass"/>
              </a:defRPr>
            </a:lvl2pPr>
            <a:lvl3pPr lvl="2" algn="ctr" rtl="0">
              <a:lnSpc>
                <a:spcPct val="100000"/>
              </a:lnSpc>
              <a:spcBef>
                <a:spcPts val="0"/>
              </a:spcBef>
              <a:spcAft>
                <a:spcPts val="0"/>
              </a:spcAft>
              <a:buNone/>
              <a:defRPr sz="1600">
                <a:latin typeface="Overpass"/>
                <a:ea typeface="Overpass"/>
                <a:cs typeface="Overpass"/>
                <a:sym typeface="Overpass"/>
              </a:defRPr>
            </a:lvl3pPr>
            <a:lvl4pPr lvl="3" algn="ctr" rtl="0">
              <a:lnSpc>
                <a:spcPct val="100000"/>
              </a:lnSpc>
              <a:spcBef>
                <a:spcPts val="0"/>
              </a:spcBef>
              <a:spcAft>
                <a:spcPts val="0"/>
              </a:spcAft>
              <a:buNone/>
              <a:defRPr sz="1600">
                <a:latin typeface="Overpass"/>
                <a:ea typeface="Overpass"/>
                <a:cs typeface="Overpass"/>
                <a:sym typeface="Overpass"/>
              </a:defRPr>
            </a:lvl4pPr>
            <a:lvl5pPr lvl="4" algn="ctr" rtl="0">
              <a:lnSpc>
                <a:spcPct val="100000"/>
              </a:lnSpc>
              <a:spcBef>
                <a:spcPts val="0"/>
              </a:spcBef>
              <a:spcAft>
                <a:spcPts val="0"/>
              </a:spcAft>
              <a:buNone/>
              <a:defRPr sz="1600">
                <a:latin typeface="Overpass"/>
                <a:ea typeface="Overpass"/>
                <a:cs typeface="Overpass"/>
                <a:sym typeface="Overpass"/>
              </a:defRPr>
            </a:lvl5pPr>
            <a:lvl6pPr lvl="5" algn="ctr" rtl="0">
              <a:lnSpc>
                <a:spcPct val="100000"/>
              </a:lnSpc>
              <a:spcBef>
                <a:spcPts val="0"/>
              </a:spcBef>
              <a:spcAft>
                <a:spcPts val="0"/>
              </a:spcAft>
              <a:buNone/>
              <a:defRPr sz="1600">
                <a:latin typeface="Overpass"/>
                <a:ea typeface="Overpass"/>
                <a:cs typeface="Overpass"/>
                <a:sym typeface="Overpass"/>
              </a:defRPr>
            </a:lvl6pPr>
            <a:lvl7pPr lvl="6" algn="ctr" rtl="0">
              <a:lnSpc>
                <a:spcPct val="100000"/>
              </a:lnSpc>
              <a:spcBef>
                <a:spcPts val="0"/>
              </a:spcBef>
              <a:spcAft>
                <a:spcPts val="0"/>
              </a:spcAft>
              <a:buNone/>
              <a:defRPr sz="1600">
                <a:latin typeface="Overpass"/>
                <a:ea typeface="Overpass"/>
                <a:cs typeface="Overpass"/>
                <a:sym typeface="Overpass"/>
              </a:defRPr>
            </a:lvl7pPr>
            <a:lvl8pPr lvl="7" algn="ctr" rtl="0">
              <a:lnSpc>
                <a:spcPct val="100000"/>
              </a:lnSpc>
              <a:spcBef>
                <a:spcPts val="0"/>
              </a:spcBef>
              <a:spcAft>
                <a:spcPts val="0"/>
              </a:spcAft>
              <a:buNone/>
              <a:defRPr sz="1600">
                <a:latin typeface="Overpass"/>
                <a:ea typeface="Overpass"/>
                <a:cs typeface="Overpass"/>
                <a:sym typeface="Overpass"/>
              </a:defRPr>
            </a:lvl8pPr>
            <a:lvl9pPr lvl="8" algn="ctr" rtl="0">
              <a:lnSpc>
                <a:spcPct val="100000"/>
              </a:lnSpc>
              <a:spcBef>
                <a:spcPts val="0"/>
              </a:spcBef>
              <a:spcAft>
                <a:spcPts val="0"/>
              </a:spcAft>
              <a:buNone/>
              <a:defRPr sz="1600">
                <a:latin typeface="Overpass"/>
                <a:ea typeface="Overpass"/>
                <a:cs typeface="Overpass"/>
                <a:sym typeface="Overpass"/>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a:ea typeface="Overpass"/>
                <a:cs typeface="Overpass"/>
                <a:sym typeface="Overpass"/>
              </a:defRPr>
            </a:lvl1pPr>
            <a:lvl2pPr lvl="1" algn="ctr" rtl="0">
              <a:lnSpc>
                <a:spcPct val="100000"/>
              </a:lnSpc>
              <a:spcBef>
                <a:spcPts val="0"/>
              </a:spcBef>
              <a:spcAft>
                <a:spcPts val="0"/>
              </a:spcAft>
              <a:buNone/>
              <a:defRPr sz="1600">
                <a:latin typeface="Overpass"/>
                <a:ea typeface="Overpass"/>
                <a:cs typeface="Overpass"/>
                <a:sym typeface="Overpass"/>
              </a:defRPr>
            </a:lvl2pPr>
            <a:lvl3pPr lvl="2" algn="ctr" rtl="0">
              <a:lnSpc>
                <a:spcPct val="100000"/>
              </a:lnSpc>
              <a:spcBef>
                <a:spcPts val="0"/>
              </a:spcBef>
              <a:spcAft>
                <a:spcPts val="0"/>
              </a:spcAft>
              <a:buNone/>
              <a:defRPr sz="1600">
                <a:latin typeface="Overpass"/>
                <a:ea typeface="Overpass"/>
                <a:cs typeface="Overpass"/>
                <a:sym typeface="Overpass"/>
              </a:defRPr>
            </a:lvl3pPr>
            <a:lvl4pPr lvl="3" algn="ctr" rtl="0">
              <a:lnSpc>
                <a:spcPct val="100000"/>
              </a:lnSpc>
              <a:spcBef>
                <a:spcPts val="0"/>
              </a:spcBef>
              <a:spcAft>
                <a:spcPts val="0"/>
              </a:spcAft>
              <a:buNone/>
              <a:defRPr sz="1600">
                <a:latin typeface="Overpass"/>
                <a:ea typeface="Overpass"/>
                <a:cs typeface="Overpass"/>
                <a:sym typeface="Overpass"/>
              </a:defRPr>
            </a:lvl4pPr>
            <a:lvl5pPr lvl="4" algn="ctr" rtl="0">
              <a:lnSpc>
                <a:spcPct val="100000"/>
              </a:lnSpc>
              <a:spcBef>
                <a:spcPts val="0"/>
              </a:spcBef>
              <a:spcAft>
                <a:spcPts val="0"/>
              </a:spcAft>
              <a:buNone/>
              <a:defRPr sz="1600">
                <a:latin typeface="Overpass"/>
                <a:ea typeface="Overpass"/>
                <a:cs typeface="Overpass"/>
                <a:sym typeface="Overpass"/>
              </a:defRPr>
            </a:lvl5pPr>
            <a:lvl6pPr lvl="5" algn="ctr" rtl="0">
              <a:lnSpc>
                <a:spcPct val="100000"/>
              </a:lnSpc>
              <a:spcBef>
                <a:spcPts val="0"/>
              </a:spcBef>
              <a:spcAft>
                <a:spcPts val="0"/>
              </a:spcAft>
              <a:buNone/>
              <a:defRPr sz="1600">
                <a:latin typeface="Overpass"/>
                <a:ea typeface="Overpass"/>
                <a:cs typeface="Overpass"/>
                <a:sym typeface="Overpass"/>
              </a:defRPr>
            </a:lvl6pPr>
            <a:lvl7pPr lvl="6" algn="ctr" rtl="0">
              <a:lnSpc>
                <a:spcPct val="100000"/>
              </a:lnSpc>
              <a:spcBef>
                <a:spcPts val="0"/>
              </a:spcBef>
              <a:spcAft>
                <a:spcPts val="0"/>
              </a:spcAft>
              <a:buNone/>
              <a:defRPr sz="1600">
                <a:latin typeface="Overpass"/>
                <a:ea typeface="Overpass"/>
                <a:cs typeface="Overpass"/>
                <a:sym typeface="Overpass"/>
              </a:defRPr>
            </a:lvl7pPr>
            <a:lvl8pPr lvl="7" algn="ctr" rtl="0">
              <a:lnSpc>
                <a:spcPct val="100000"/>
              </a:lnSpc>
              <a:spcBef>
                <a:spcPts val="0"/>
              </a:spcBef>
              <a:spcAft>
                <a:spcPts val="0"/>
              </a:spcAft>
              <a:buNone/>
              <a:defRPr sz="1600">
                <a:latin typeface="Overpass"/>
                <a:ea typeface="Overpass"/>
                <a:cs typeface="Overpass"/>
                <a:sym typeface="Overpass"/>
              </a:defRPr>
            </a:lvl8pPr>
            <a:lvl9pPr lvl="8" algn="ctr" rtl="0">
              <a:lnSpc>
                <a:spcPct val="100000"/>
              </a:lnSpc>
              <a:spcBef>
                <a:spcPts val="0"/>
              </a:spcBef>
              <a:spcAft>
                <a:spcPts val="0"/>
              </a:spcAft>
              <a:buNone/>
              <a:defRPr sz="1600">
                <a:latin typeface="Overpass"/>
                <a:ea typeface="Overpass"/>
                <a:cs typeface="Overpass"/>
                <a:sym typeface="Overpass"/>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a:ea typeface="Open Sans"/>
                <a:cs typeface="Open Sans"/>
                <a:sym typeface="Open Sans"/>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65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1pPr>
            <a:lvl2pPr lvl="1"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2pPr>
            <a:lvl3pPr lvl="2"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3pPr>
            <a:lvl4pPr lvl="3"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4pPr>
            <a:lvl5pPr lvl="4"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5pPr>
            <a:lvl6pPr lvl="5"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6pPr>
            <a:lvl7pPr lvl="6"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7pPr>
            <a:lvl8pPr lvl="7"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8pPr>
            <a:lvl9pPr lvl="8" rtl="0">
              <a:spcBef>
                <a:spcPts val="0"/>
              </a:spcBef>
              <a:spcAft>
                <a:spcPts val="0"/>
              </a:spcAft>
              <a:buClr>
                <a:schemeClr val="dk2"/>
              </a:buClr>
              <a:buSzPts val="3000"/>
              <a:buFont typeface="Overpass"/>
              <a:buNone/>
              <a:defRPr sz="3000">
                <a:solidFill>
                  <a:schemeClr val="dk2"/>
                </a:solidFill>
                <a:latin typeface="Overpass"/>
                <a:ea typeface="Overpass"/>
                <a:cs typeface="Overpass"/>
                <a:sym typeface="Overpas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17"/>
        <p:cNvGrpSpPr/>
        <p:nvPr/>
      </p:nvGrpSpPr>
      <p:grpSpPr>
        <a:xfrm>
          <a:off x="0" y="0"/>
          <a:ext cx="0" cy="0"/>
          <a:chOff x="0" y="0"/>
          <a:chExt cx="0" cy="0"/>
        </a:xfrm>
      </p:grpSpPr>
      <p:sp>
        <p:nvSpPr>
          <p:cNvPr id="2118" name="Google Shape;211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1pPr>
            <a:lvl2pPr lvl="1"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9pPr>
          </a:lstStyle>
          <a:p>
            <a:endParaRPr/>
          </a:p>
        </p:txBody>
      </p:sp>
      <p:sp>
        <p:nvSpPr>
          <p:cNvPr id="2119" name="Google Shape;211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444600" y="1167625"/>
            <a:ext cx="8254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Sentiment Analysis on Food reviews </a:t>
            </a:r>
            <a:endParaRPr/>
          </a:p>
        </p:txBody>
      </p:sp>
      <p:sp>
        <p:nvSpPr>
          <p:cNvPr id="2129" name="Google Shape;2129;p38"/>
          <p:cNvSpPr txBox="1">
            <a:spLocks noGrp="1"/>
          </p:cNvSpPr>
          <p:nvPr>
            <p:ph type="subTitle" idx="1"/>
          </p:nvPr>
        </p:nvSpPr>
        <p:spPr>
          <a:xfrm>
            <a:off x="720000" y="3288475"/>
            <a:ext cx="7704000" cy="792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a:t>Capstone Project</a:t>
            </a:r>
            <a:endParaRPr/>
          </a:p>
          <a:p>
            <a:pPr marL="0" lvl="0" indent="0" algn="ctr" rtl="0">
              <a:lnSpc>
                <a:spcPct val="150000"/>
              </a:lnSpc>
              <a:spcBef>
                <a:spcPts val="0"/>
              </a:spcBef>
              <a:spcAft>
                <a:spcPts val="0"/>
              </a:spcAft>
              <a:buNone/>
            </a:pPr>
            <a:r>
              <a:rPr lang="en"/>
              <a:t>Felicia Chua</a:t>
            </a:r>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positive uni-gram words</a:t>
            </a:r>
            <a:endParaRPr/>
          </a:p>
        </p:txBody>
      </p:sp>
      <p:pic>
        <p:nvPicPr>
          <p:cNvPr id="2250" name="Google Shape;2250;p47"/>
          <p:cNvPicPr preferRelativeResize="0"/>
          <p:nvPr/>
        </p:nvPicPr>
        <p:blipFill>
          <a:blip r:embed="rId3">
            <a:alphaModFix/>
          </a:blip>
          <a:stretch>
            <a:fillRect/>
          </a:stretch>
        </p:blipFill>
        <p:spPr>
          <a:xfrm>
            <a:off x="931588" y="1095350"/>
            <a:ext cx="7280820" cy="3887874"/>
          </a:xfrm>
          <a:prstGeom prst="rect">
            <a:avLst/>
          </a:prstGeom>
          <a:noFill/>
          <a:ln>
            <a:noFill/>
          </a:ln>
        </p:spPr>
      </p:pic>
      <p:sp>
        <p:nvSpPr>
          <p:cNvPr id="2251" name="Google Shape;2251;p47"/>
          <p:cNvSpPr/>
          <p:nvPr/>
        </p:nvSpPr>
        <p:spPr>
          <a:xfrm>
            <a:off x="1023100" y="4288575"/>
            <a:ext cx="440400" cy="546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47"/>
          <p:cNvGrpSpPr/>
          <p:nvPr/>
        </p:nvGrpSpPr>
        <p:grpSpPr>
          <a:xfrm>
            <a:off x="4008318" y="1387003"/>
            <a:ext cx="868915" cy="826960"/>
            <a:chOff x="505175" y="1240200"/>
            <a:chExt cx="429200" cy="411075"/>
          </a:xfrm>
        </p:grpSpPr>
        <p:sp>
          <p:nvSpPr>
            <p:cNvPr id="2253" name="Google Shape;2253;p47"/>
            <p:cNvSpPr/>
            <p:nvPr/>
          </p:nvSpPr>
          <p:spPr>
            <a:xfrm>
              <a:off x="505175" y="1504300"/>
              <a:ext cx="429200" cy="146975"/>
            </a:xfrm>
            <a:custGeom>
              <a:avLst/>
              <a:gdLst/>
              <a:ahLst/>
              <a:cxnLst/>
              <a:rect l="l" t="t" r="r" b="b"/>
              <a:pathLst>
                <a:path w="17168" h="5879" extrusionOk="0">
                  <a:moveTo>
                    <a:pt x="2333" y="512"/>
                  </a:moveTo>
                  <a:cubicBezTo>
                    <a:pt x="3341" y="512"/>
                    <a:pt x="3852" y="1730"/>
                    <a:pt x="3130" y="2438"/>
                  </a:cubicBezTo>
                  <a:cubicBezTo>
                    <a:pt x="2901" y="2672"/>
                    <a:pt x="2618" y="2776"/>
                    <a:pt x="2340" y="2776"/>
                  </a:cubicBezTo>
                  <a:cubicBezTo>
                    <a:pt x="1761" y="2776"/>
                    <a:pt x="1204" y="2322"/>
                    <a:pt x="1204" y="1640"/>
                  </a:cubicBezTo>
                  <a:cubicBezTo>
                    <a:pt x="1204" y="1023"/>
                    <a:pt x="1716" y="512"/>
                    <a:pt x="2333" y="512"/>
                  </a:cubicBezTo>
                  <a:close/>
                  <a:moveTo>
                    <a:pt x="6500" y="512"/>
                  </a:moveTo>
                  <a:cubicBezTo>
                    <a:pt x="7508" y="512"/>
                    <a:pt x="8005" y="1730"/>
                    <a:pt x="7298" y="2438"/>
                  </a:cubicBezTo>
                  <a:cubicBezTo>
                    <a:pt x="7069" y="2672"/>
                    <a:pt x="6786" y="2776"/>
                    <a:pt x="6508" y="2776"/>
                  </a:cubicBezTo>
                  <a:cubicBezTo>
                    <a:pt x="5929" y="2776"/>
                    <a:pt x="5372" y="2322"/>
                    <a:pt x="5372" y="1640"/>
                  </a:cubicBezTo>
                  <a:cubicBezTo>
                    <a:pt x="5372" y="1023"/>
                    <a:pt x="5883" y="512"/>
                    <a:pt x="6500" y="512"/>
                  </a:cubicBezTo>
                  <a:close/>
                  <a:moveTo>
                    <a:pt x="10668" y="512"/>
                  </a:moveTo>
                  <a:cubicBezTo>
                    <a:pt x="11676" y="512"/>
                    <a:pt x="12173" y="1730"/>
                    <a:pt x="11465" y="2438"/>
                  </a:cubicBezTo>
                  <a:cubicBezTo>
                    <a:pt x="11236" y="2672"/>
                    <a:pt x="10953" y="2776"/>
                    <a:pt x="10676" y="2776"/>
                  </a:cubicBezTo>
                  <a:cubicBezTo>
                    <a:pt x="10096" y="2776"/>
                    <a:pt x="9540" y="2322"/>
                    <a:pt x="9540" y="1640"/>
                  </a:cubicBezTo>
                  <a:cubicBezTo>
                    <a:pt x="9540" y="1023"/>
                    <a:pt x="10036" y="512"/>
                    <a:pt x="10668" y="512"/>
                  </a:cubicBezTo>
                  <a:close/>
                  <a:moveTo>
                    <a:pt x="14836" y="512"/>
                  </a:moveTo>
                  <a:cubicBezTo>
                    <a:pt x="15844" y="512"/>
                    <a:pt x="16340" y="1730"/>
                    <a:pt x="15633" y="2438"/>
                  </a:cubicBezTo>
                  <a:cubicBezTo>
                    <a:pt x="15404" y="2672"/>
                    <a:pt x="15121" y="2776"/>
                    <a:pt x="14843" y="2776"/>
                  </a:cubicBezTo>
                  <a:cubicBezTo>
                    <a:pt x="14264" y="2776"/>
                    <a:pt x="13707" y="2322"/>
                    <a:pt x="13707" y="1640"/>
                  </a:cubicBezTo>
                  <a:cubicBezTo>
                    <a:pt x="13707" y="1023"/>
                    <a:pt x="14204" y="512"/>
                    <a:pt x="14836" y="512"/>
                  </a:cubicBezTo>
                  <a:close/>
                  <a:moveTo>
                    <a:pt x="2333" y="3280"/>
                  </a:moveTo>
                  <a:cubicBezTo>
                    <a:pt x="3250" y="3280"/>
                    <a:pt x="4018" y="3942"/>
                    <a:pt x="4153" y="4845"/>
                  </a:cubicBezTo>
                  <a:cubicBezTo>
                    <a:pt x="3612" y="5191"/>
                    <a:pt x="2980" y="5372"/>
                    <a:pt x="2333" y="5372"/>
                  </a:cubicBezTo>
                  <a:cubicBezTo>
                    <a:pt x="1701" y="5372"/>
                    <a:pt x="1069" y="5191"/>
                    <a:pt x="527" y="4845"/>
                  </a:cubicBezTo>
                  <a:cubicBezTo>
                    <a:pt x="647" y="3942"/>
                    <a:pt x="1430" y="3280"/>
                    <a:pt x="2333" y="3280"/>
                  </a:cubicBezTo>
                  <a:close/>
                  <a:moveTo>
                    <a:pt x="10668" y="3280"/>
                  </a:moveTo>
                  <a:cubicBezTo>
                    <a:pt x="11571" y="3280"/>
                    <a:pt x="12353" y="3942"/>
                    <a:pt x="12489" y="4845"/>
                  </a:cubicBezTo>
                  <a:cubicBezTo>
                    <a:pt x="11947" y="5191"/>
                    <a:pt x="11315" y="5372"/>
                    <a:pt x="10668" y="5372"/>
                  </a:cubicBezTo>
                  <a:cubicBezTo>
                    <a:pt x="10021" y="5372"/>
                    <a:pt x="9389" y="5191"/>
                    <a:pt x="8847" y="4845"/>
                  </a:cubicBezTo>
                  <a:cubicBezTo>
                    <a:pt x="8983" y="3942"/>
                    <a:pt x="9750" y="3280"/>
                    <a:pt x="10668" y="3280"/>
                  </a:cubicBezTo>
                  <a:close/>
                  <a:moveTo>
                    <a:pt x="14836" y="3280"/>
                  </a:moveTo>
                  <a:cubicBezTo>
                    <a:pt x="15738" y="3280"/>
                    <a:pt x="16521" y="3942"/>
                    <a:pt x="16641" y="4845"/>
                  </a:cubicBezTo>
                  <a:cubicBezTo>
                    <a:pt x="16100" y="5191"/>
                    <a:pt x="15468" y="5372"/>
                    <a:pt x="14836" y="5372"/>
                  </a:cubicBezTo>
                  <a:cubicBezTo>
                    <a:pt x="14189" y="5372"/>
                    <a:pt x="13557" y="5191"/>
                    <a:pt x="13015" y="4845"/>
                  </a:cubicBezTo>
                  <a:cubicBezTo>
                    <a:pt x="13151" y="3942"/>
                    <a:pt x="13918" y="3280"/>
                    <a:pt x="14836" y="3280"/>
                  </a:cubicBezTo>
                  <a:close/>
                  <a:moveTo>
                    <a:pt x="6545" y="0"/>
                  </a:moveTo>
                  <a:cubicBezTo>
                    <a:pt x="4951" y="0"/>
                    <a:pt x="4304" y="2046"/>
                    <a:pt x="5598" y="2964"/>
                  </a:cubicBezTo>
                  <a:cubicBezTo>
                    <a:pt x="5101" y="3190"/>
                    <a:pt x="4710" y="3566"/>
                    <a:pt x="4469" y="4032"/>
                  </a:cubicBezTo>
                  <a:cubicBezTo>
                    <a:pt x="4334" y="3822"/>
                    <a:pt x="4183" y="3626"/>
                    <a:pt x="3988" y="3461"/>
                  </a:cubicBezTo>
                  <a:cubicBezTo>
                    <a:pt x="3777" y="3250"/>
                    <a:pt x="3536" y="3100"/>
                    <a:pt x="3281" y="2979"/>
                  </a:cubicBezTo>
                  <a:cubicBezTo>
                    <a:pt x="4574" y="2061"/>
                    <a:pt x="3927" y="15"/>
                    <a:pt x="2333" y="15"/>
                  </a:cubicBezTo>
                  <a:cubicBezTo>
                    <a:pt x="738" y="15"/>
                    <a:pt x="91" y="2061"/>
                    <a:pt x="1385" y="2979"/>
                  </a:cubicBezTo>
                  <a:cubicBezTo>
                    <a:pt x="602" y="3325"/>
                    <a:pt x="61" y="4093"/>
                    <a:pt x="1" y="4950"/>
                  </a:cubicBezTo>
                  <a:cubicBezTo>
                    <a:pt x="1" y="5041"/>
                    <a:pt x="31" y="5131"/>
                    <a:pt x="106" y="5176"/>
                  </a:cubicBezTo>
                  <a:cubicBezTo>
                    <a:pt x="778" y="5645"/>
                    <a:pt x="1556" y="5878"/>
                    <a:pt x="2336" y="5878"/>
                  </a:cubicBezTo>
                  <a:cubicBezTo>
                    <a:pt x="3057" y="5878"/>
                    <a:pt x="3781" y="5679"/>
                    <a:pt x="4424" y="5281"/>
                  </a:cubicBezTo>
                  <a:cubicBezTo>
                    <a:pt x="4875" y="5567"/>
                    <a:pt x="5387" y="5763"/>
                    <a:pt x="5929" y="5838"/>
                  </a:cubicBezTo>
                  <a:cubicBezTo>
                    <a:pt x="5954" y="5845"/>
                    <a:pt x="5979" y="5848"/>
                    <a:pt x="6002" y="5848"/>
                  </a:cubicBezTo>
                  <a:cubicBezTo>
                    <a:pt x="6286" y="5848"/>
                    <a:pt x="6338" y="5369"/>
                    <a:pt x="6004" y="5341"/>
                  </a:cubicBezTo>
                  <a:cubicBezTo>
                    <a:pt x="5522" y="5266"/>
                    <a:pt x="5086" y="5101"/>
                    <a:pt x="4680" y="4860"/>
                  </a:cubicBezTo>
                  <a:cubicBezTo>
                    <a:pt x="4815" y="3957"/>
                    <a:pt x="5583" y="3280"/>
                    <a:pt x="6500" y="3280"/>
                  </a:cubicBezTo>
                  <a:cubicBezTo>
                    <a:pt x="7403" y="3280"/>
                    <a:pt x="8170" y="3957"/>
                    <a:pt x="8321" y="4845"/>
                  </a:cubicBezTo>
                  <a:cubicBezTo>
                    <a:pt x="7915" y="5101"/>
                    <a:pt x="7463" y="5266"/>
                    <a:pt x="6997" y="5341"/>
                  </a:cubicBezTo>
                  <a:cubicBezTo>
                    <a:pt x="6696" y="5387"/>
                    <a:pt x="6726" y="5823"/>
                    <a:pt x="7042" y="5838"/>
                  </a:cubicBezTo>
                  <a:lnTo>
                    <a:pt x="7072" y="5838"/>
                  </a:lnTo>
                  <a:cubicBezTo>
                    <a:pt x="7614" y="5748"/>
                    <a:pt x="8125" y="5567"/>
                    <a:pt x="8577" y="5266"/>
                  </a:cubicBezTo>
                  <a:cubicBezTo>
                    <a:pt x="9216" y="5672"/>
                    <a:pt x="9938" y="5876"/>
                    <a:pt x="10660" y="5876"/>
                  </a:cubicBezTo>
                  <a:cubicBezTo>
                    <a:pt x="11383" y="5876"/>
                    <a:pt x="12105" y="5672"/>
                    <a:pt x="12744" y="5266"/>
                  </a:cubicBezTo>
                  <a:cubicBezTo>
                    <a:pt x="13380" y="5671"/>
                    <a:pt x="14103" y="5871"/>
                    <a:pt x="14825" y="5871"/>
                  </a:cubicBezTo>
                  <a:cubicBezTo>
                    <a:pt x="15605" y="5871"/>
                    <a:pt x="16383" y="5637"/>
                    <a:pt x="17047" y="5176"/>
                  </a:cubicBezTo>
                  <a:cubicBezTo>
                    <a:pt x="17123" y="5131"/>
                    <a:pt x="17168" y="5041"/>
                    <a:pt x="17153" y="4950"/>
                  </a:cubicBezTo>
                  <a:lnTo>
                    <a:pt x="17153" y="4950"/>
                  </a:lnTo>
                  <a:lnTo>
                    <a:pt x="17168" y="4965"/>
                  </a:lnTo>
                  <a:cubicBezTo>
                    <a:pt x="17123" y="4394"/>
                    <a:pt x="16882" y="3852"/>
                    <a:pt x="16491" y="3461"/>
                  </a:cubicBezTo>
                  <a:cubicBezTo>
                    <a:pt x="16280" y="3250"/>
                    <a:pt x="16039" y="3085"/>
                    <a:pt x="15784" y="2964"/>
                  </a:cubicBezTo>
                  <a:cubicBezTo>
                    <a:pt x="17078" y="2046"/>
                    <a:pt x="16431" y="0"/>
                    <a:pt x="14836" y="0"/>
                  </a:cubicBezTo>
                  <a:cubicBezTo>
                    <a:pt x="13241" y="0"/>
                    <a:pt x="12594" y="2046"/>
                    <a:pt x="13888" y="2964"/>
                  </a:cubicBezTo>
                  <a:cubicBezTo>
                    <a:pt x="13406" y="3190"/>
                    <a:pt x="13000" y="3566"/>
                    <a:pt x="12759" y="4048"/>
                  </a:cubicBezTo>
                  <a:cubicBezTo>
                    <a:pt x="12519" y="3566"/>
                    <a:pt x="12112" y="3190"/>
                    <a:pt x="11631" y="2964"/>
                  </a:cubicBezTo>
                  <a:cubicBezTo>
                    <a:pt x="12925" y="2046"/>
                    <a:pt x="12278" y="0"/>
                    <a:pt x="10683" y="0"/>
                  </a:cubicBezTo>
                  <a:cubicBezTo>
                    <a:pt x="9088" y="0"/>
                    <a:pt x="8441" y="2046"/>
                    <a:pt x="9735" y="2964"/>
                  </a:cubicBezTo>
                  <a:cubicBezTo>
                    <a:pt x="9254" y="3190"/>
                    <a:pt x="8863" y="3566"/>
                    <a:pt x="8607" y="4032"/>
                  </a:cubicBezTo>
                  <a:cubicBezTo>
                    <a:pt x="8366" y="3566"/>
                    <a:pt x="7975" y="3190"/>
                    <a:pt x="7478" y="2964"/>
                  </a:cubicBezTo>
                  <a:cubicBezTo>
                    <a:pt x="8787" y="2046"/>
                    <a:pt x="8125" y="0"/>
                    <a:pt x="6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574000" y="1273300"/>
              <a:ext cx="292300" cy="215975"/>
            </a:xfrm>
            <a:custGeom>
              <a:avLst/>
              <a:gdLst/>
              <a:ahLst/>
              <a:cxnLst/>
              <a:rect l="l" t="t" r="r" b="b"/>
              <a:pathLst>
                <a:path w="11692" h="8639" extrusionOk="0">
                  <a:moveTo>
                    <a:pt x="1850" y="1"/>
                  </a:moveTo>
                  <a:cubicBezTo>
                    <a:pt x="1841" y="1"/>
                    <a:pt x="1831" y="1"/>
                    <a:pt x="1821" y="2"/>
                  </a:cubicBezTo>
                  <a:lnTo>
                    <a:pt x="1265" y="2"/>
                  </a:lnTo>
                  <a:cubicBezTo>
                    <a:pt x="573" y="2"/>
                    <a:pt x="1" y="559"/>
                    <a:pt x="1" y="1251"/>
                  </a:cubicBezTo>
                  <a:lnTo>
                    <a:pt x="1" y="6171"/>
                  </a:lnTo>
                  <a:cubicBezTo>
                    <a:pt x="1" y="6863"/>
                    <a:pt x="573" y="7435"/>
                    <a:pt x="1265" y="7435"/>
                  </a:cubicBezTo>
                  <a:lnTo>
                    <a:pt x="1852" y="7435"/>
                  </a:lnTo>
                  <a:lnTo>
                    <a:pt x="1852" y="8383"/>
                  </a:lnTo>
                  <a:cubicBezTo>
                    <a:pt x="1852" y="8518"/>
                    <a:pt x="1957" y="8638"/>
                    <a:pt x="2107" y="8638"/>
                  </a:cubicBezTo>
                  <a:cubicBezTo>
                    <a:pt x="2152" y="8638"/>
                    <a:pt x="2198" y="8623"/>
                    <a:pt x="2243" y="8593"/>
                  </a:cubicBezTo>
                  <a:lnTo>
                    <a:pt x="4033" y="7435"/>
                  </a:lnTo>
                  <a:lnTo>
                    <a:pt x="7870" y="7435"/>
                  </a:lnTo>
                  <a:lnTo>
                    <a:pt x="9645" y="8593"/>
                  </a:lnTo>
                  <a:cubicBezTo>
                    <a:pt x="9687" y="8620"/>
                    <a:pt x="9733" y="8632"/>
                    <a:pt x="9776" y="8632"/>
                  </a:cubicBezTo>
                  <a:cubicBezTo>
                    <a:pt x="9905" y="8632"/>
                    <a:pt x="10021" y="8528"/>
                    <a:pt x="10021" y="8383"/>
                  </a:cubicBezTo>
                  <a:lnTo>
                    <a:pt x="10021" y="7435"/>
                  </a:lnTo>
                  <a:lnTo>
                    <a:pt x="10428" y="7435"/>
                  </a:lnTo>
                  <a:cubicBezTo>
                    <a:pt x="11120" y="7435"/>
                    <a:pt x="11676" y="6863"/>
                    <a:pt x="11676" y="6171"/>
                  </a:cubicBezTo>
                  <a:lnTo>
                    <a:pt x="11676" y="6051"/>
                  </a:lnTo>
                  <a:cubicBezTo>
                    <a:pt x="11692" y="5862"/>
                    <a:pt x="11560" y="5768"/>
                    <a:pt x="11428" y="5768"/>
                  </a:cubicBezTo>
                  <a:cubicBezTo>
                    <a:pt x="11297" y="5768"/>
                    <a:pt x="11165" y="5862"/>
                    <a:pt x="11180" y="6051"/>
                  </a:cubicBezTo>
                  <a:lnTo>
                    <a:pt x="11180" y="6171"/>
                  </a:lnTo>
                  <a:cubicBezTo>
                    <a:pt x="11180" y="6577"/>
                    <a:pt x="10834" y="6923"/>
                    <a:pt x="10428" y="6923"/>
                  </a:cubicBezTo>
                  <a:lnTo>
                    <a:pt x="9781" y="6923"/>
                  </a:lnTo>
                  <a:cubicBezTo>
                    <a:pt x="9645" y="6923"/>
                    <a:pt x="9540" y="7028"/>
                    <a:pt x="9540" y="7179"/>
                  </a:cubicBezTo>
                  <a:lnTo>
                    <a:pt x="9540" y="7931"/>
                  </a:lnTo>
                  <a:lnTo>
                    <a:pt x="8096" y="6968"/>
                  </a:lnTo>
                  <a:cubicBezTo>
                    <a:pt x="8050" y="6938"/>
                    <a:pt x="8005" y="6938"/>
                    <a:pt x="7960" y="6938"/>
                  </a:cubicBezTo>
                  <a:lnTo>
                    <a:pt x="3958" y="6938"/>
                  </a:lnTo>
                  <a:cubicBezTo>
                    <a:pt x="3898" y="6938"/>
                    <a:pt x="3853" y="6938"/>
                    <a:pt x="3823" y="6968"/>
                  </a:cubicBezTo>
                  <a:lnTo>
                    <a:pt x="2363" y="7931"/>
                  </a:lnTo>
                  <a:lnTo>
                    <a:pt x="2363" y="7179"/>
                  </a:lnTo>
                  <a:cubicBezTo>
                    <a:pt x="2363" y="7044"/>
                    <a:pt x="2258" y="6923"/>
                    <a:pt x="2107" y="6923"/>
                  </a:cubicBezTo>
                  <a:lnTo>
                    <a:pt x="1265" y="6923"/>
                  </a:lnTo>
                  <a:cubicBezTo>
                    <a:pt x="843" y="6923"/>
                    <a:pt x="512" y="6592"/>
                    <a:pt x="512" y="6171"/>
                  </a:cubicBezTo>
                  <a:lnTo>
                    <a:pt x="512" y="1251"/>
                  </a:lnTo>
                  <a:cubicBezTo>
                    <a:pt x="512" y="830"/>
                    <a:pt x="843" y="499"/>
                    <a:pt x="1265" y="499"/>
                  </a:cubicBezTo>
                  <a:lnTo>
                    <a:pt x="1821" y="499"/>
                  </a:lnTo>
                  <a:cubicBezTo>
                    <a:pt x="1831" y="499"/>
                    <a:pt x="1841" y="500"/>
                    <a:pt x="1850" y="500"/>
                  </a:cubicBezTo>
                  <a:cubicBezTo>
                    <a:pt x="2188" y="500"/>
                    <a:pt x="2188" y="1"/>
                    <a:pt x="1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637825" y="1240200"/>
              <a:ext cx="228850" cy="190025"/>
            </a:xfrm>
            <a:custGeom>
              <a:avLst/>
              <a:gdLst/>
              <a:ahLst/>
              <a:cxnLst/>
              <a:rect l="l" t="t" r="r" b="b"/>
              <a:pathLst>
                <a:path w="9154" h="7601" extrusionOk="0">
                  <a:moveTo>
                    <a:pt x="4294" y="535"/>
                  </a:moveTo>
                  <a:cubicBezTo>
                    <a:pt x="4379" y="535"/>
                    <a:pt x="4462" y="588"/>
                    <a:pt x="4489" y="679"/>
                  </a:cubicBezTo>
                  <a:cubicBezTo>
                    <a:pt x="4745" y="1522"/>
                    <a:pt x="4745" y="2229"/>
                    <a:pt x="4489" y="2906"/>
                  </a:cubicBezTo>
                  <a:cubicBezTo>
                    <a:pt x="4459" y="2981"/>
                    <a:pt x="4459" y="3071"/>
                    <a:pt x="4504" y="3132"/>
                  </a:cubicBezTo>
                  <a:cubicBezTo>
                    <a:pt x="4550" y="3207"/>
                    <a:pt x="4640" y="3237"/>
                    <a:pt x="4715" y="3237"/>
                  </a:cubicBezTo>
                  <a:lnTo>
                    <a:pt x="6641" y="3237"/>
                  </a:lnTo>
                  <a:cubicBezTo>
                    <a:pt x="6972" y="3267"/>
                    <a:pt x="6972" y="3764"/>
                    <a:pt x="6641" y="3794"/>
                  </a:cubicBezTo>
                  <a:lnTo>
                    <a:pt x="5979" y="3794"/>
                  </a:lnTo>
                  <a:cubicBezTo>
                    <a:pt x="5678" y="3824"/>
                    <a:pt x="5678" y="4260"/>
                    <a:pt x="5979" y="4290"/>
                  </a:cubicBezTo>
                  <a:lnTo>
                    <a:pt x="6460" y="4290"/>
                  </a:lnTo>
                  <a:cubicBezTo>
                    <a:pt x="6470" y="4289"/>
                    <a:pt x="6479" y="4289"/>
                    <a:pt x="6488" y="4289"/>
                  </a:cubicBezTo>
                  <a:cubicBezTo>
                    <a:pt x="6842" y="4289"/>
                    <a:pt x="6842" y="4848"/>
                    <a:pt x="6488" y="4848"/>
                  </a:cubicBezTo>
                  <a:cubicBezTo>
                    <a:pt x="6479" y="4848"/>
                    <a:pt x="6470" y="4848"/>
                    <a:pt x="6460" y="4847"/>
                  </a:cubicBezTo>
                  <a:lnTo>
                    <a:pt x="5979" y="4847"/>
                  </a:lnTo>
                  <a:cubicBezTo>
                    <a:pt x="5678" y="4862"/>
                    <a:pt x="5678" y="5313"/>
                    <a:pt x="5979" y="5343"/>
                  </a:cubicBezTo>
                  <a:lnTo>
                    <a:pt x="6280" y="5343"/>
                  </a:lnTo>
                  <a:cubicBezTo>
                    <a:pt x="6289" y="5343"/>
                    <a:pt x="6299" y="5342"/>
                    <a:pt x="6308" y="5342"/>
                  </a:cubicBezTo>
                  <a:cubicBezTo>
                    <a:pt x="6672" y="5342"/>
                    <a:pt x="6677" y="5887"/>
                    <a:pt x="6321" y="5887"/>
                  </a:cubicBezTo>
                  <a:cubicBezTo>
                    <a:pt x="6308" y="5887"/>
                    <a:pt x="6294" y="5887"/>
                    <a:pt x="6280" y="5885"/>
                  </a:cubicBezTo>
                  <a:lnTo>
                    <a:pt x="5813" y="5885"/>
                  </a:lnTo>
                  <a:cubicBezTo>
                    <a:pt x="5804" y="5884"/>
                    <a:pt x="5794" y="5884"/>
                    <a:pt x="5785" y="5884"/>
                  </a:cubicBezTo>
                  <a:cubicBezTo>
                    <a:pt x="5447" y="5884"/>
                    <a:pt x="5447" y="6398"/>
                    <a:pt x="5785" y="6398"/>
                  </a:cubicBezTo>
                  <a:cubicBezTo>
                    <a:pt x="5794" y="6398"/>
                    <a:pt x="5804" y="6397"/>
                    <a:pt x="5813" y="6397"/>
                  </a:cubicBezTo>
                  <a:lnTo>
                    <a:pt x="6069" y="6397"/>
                  </a:lnTo>
                  <a:cubicBezTo>
                    <a:pt x="6079" y="6396"/>
                    <a:pt x="6088" y="6395"/>
                    <a:pt x="6097" y="6395"/>
                  </a:cubicBezTo>
                  <a:cubicBezTo>
                    <a:pt x="6451" y="6395"/>
                    <a:pt x="6451" y="6939"/>
                    <a:pt x="6097" y="6939"/>
                  </a:cubicBezTo>
                  <a:cubicBezTo>
                    <a:pt x="6088" y="6939"/>
                    <a:pt x="6079" y="6939"/>
                    <a:pt x="6069" y="6938"/>
                  </a:cubicBezTo>
                  <a:lnTo>
                    <a:pt x="3256" y="6938"/>
                  </a:lnTo>
                  <a:cubicBezTo>
                    <a:pt x="3165" y="6938"/>
                    <a:pt x="3075" y="6908"/>
                    <a:pt x="3015" y="6863"/>
                  </a:cubicBezTo>
                  <a:cubicBezTo>
                    <a:pt x="2744" y="6667"/>
                    <a:pt x="2443" y="6547"/>
                    <a:pt x="2112" y="6532"/>
                  </a:cubicBezTo>
                  <a:lnTo>
                    <a:pt x="2112" y="3523"/>
                  </a:lnTo>
                  <a:cubicBezTo>
                    <a:pt x="2368" y="3267"/>
                    <a:pt x="2624" y="3056"/>
                    <a:pt x="2910" y="2861"/>
                  </a:cubicBezTo>
                  <a:cubicBezTo>
                    <a:pt x="3541" y="2379"/>
                    <a:pt x="4143" y="1943"/>
                    <a:pt x="4083" y="769"/>
                  </a:cubicBezTo>
                  <a:cubicBezTo>
                    <a:pt x="4068" y="694"/>
                    <a:pt x="4098" y="634"/>
                    <a:pt x="4143" y="604"/>
                  </a:cubicBezTo>
                  <a:cubicBezTo>
                    <a:pt x="4185" y="557"/>
                    <a:pt x="4240" y="535"/>
                    <a:pt x="4294" y="535"/>
                  </a:cubicBezTo>
                  <a:close/>
                  <a:moveTo>
                    <a:pt x="1631" y="3086"/>
                  </a:moveTo>
                  <a:lnTo>
                    <a:pt x="1631" y="7089"/>
                  </a:lnTo>
                  <a:lnTo>
                    <a:pt x="592" y="7089"/>
                  </a:lnTo>
                  <a:lnTo>
                    <a:pt x="592" y="3086"/>
                  </a:lnTo>
                  <a:close/>
                  <a:moveTo>
                    <a:pt x="4298" y="1"/>
                  </a:moveTo>
                  <a:cubicBezTo>
                    <a:pt x="3912" y="1"/>
                    <a:pt x="3520" y="288"/>
                    <a:pt x="3572" y="784"/>
                  </a:cubicBezTo>
                  <a:cubicBezTo>
                    <a:pt x="3587" y="965"/>
                    <a:pt x="3572" y="1146"/>
                    <a:pt x="3541" y="1311"/>
                  </a:cubicBezTo>
                  <a:lnTo>
                    <a:pt x="367" y="1311"/>
                  </a:lnTo>
                  <a:cubicBezTo>
                    <a:pt x="357" y="1310"/>
                    <a:pt x="348" y="1310"/>
                    <a:pt x="339" y="1310"/>
                  </a:cubicBezTo>
                  <a:cubicBezTo>
                    <a:pt x="0" y="1310"/>
                    <a:pt x="0" y="1824"/>
                    <a:pt x="339" y="1824"/>
                  </a:cubicBezTo>
                  <a:cubicBezTo>
                    <a:pt x="348" y="1824"/>
                    <a:pt x="357" y="1823"/>
                    <a:pt x="367" y="1823"/>
                  </a:cubicBezTo>
                  <a:lnTo>
                    <a:pt x="3316" y="1823"/>
                  </a:lnTo>
                  <a:cubicBezTo>
                    <a:pt x="3120" y="2063"/>
                    <a:pt x="2879" y="2274"/>
                    <a:pt x="2624" y="2455"/>
                  </a:cubicBezTo>
                  <a:cubicBezTo>
                    <a:pt x="2458" y="2560"/>
                    <a:pt x="2293" y="2680"/>
                    <a:pt x="2127" y="2831"/>
                  </a:cubicBezTo>
                  <a:cubicBezTo>
                    <a:pt x="2127" y="2680"/>
                    <a:pt x="2022" y="2575"/>
                    <a:pt x="1886" y="2575"/>
                  </a:cubicBezTo>
                  <a:lnTo>
                    <a:pt x="337" y="2575"/>
                  </a:lnTo>
                  <a:cubicBezTo>
                    <a:pt x="201" y="2575"/>
                    <a:pt x="81" y="2680"/>
                    <a:pt x="81" y="2831"/>
                  </a:cubicBezTo>
                  <a:lnTo>
                    <a:pt x="81" y="7344"/>
                  </a:lnTo>
                  <a:cubicBezTo>
                    <a:pt x="81" y="7480"/>
                    <a:pt x="201" y="7600"/>
                    <a:pt x="337" y="7600"/>
                  </a:cubicBezTo>
                  <a:lnTo>
                    <a:pt x="337" y="7585"/>
                  </a:lnTo>
                  <a:lnTo>
                    <a:pt x="1886" y="7585"/>
                  </a:lnTo>
                  <a:cubicBezTo>
                    <a:pt x="2022" y="7585"/>
                    <a:pt x="2127" y="7480"/>
                    <a:pt x="2127" y="7329"/>
                  </a:cubicBezTo>
                  <a:lnTo>
                    <a:pt x="2127" y="7043"/>
                  </a:lnTo>
                  <a:cubicBezTo>
                    <a:pt x="2338" y="7059"/>
                    <a:pt x="2548" y="7134"/>
                    <a:pt x="2714" y="7269"/>
                  </a:cubicBezTo>
                  <a:cubicBezTo>
                    <a:pt x="2879" y="7390"/>
                    <a:pt x="3060" y="7450"/>
                    <a:pt x="3271" y="7450"/>
                  </a:cubicBezTo>
                  <a:lnTo>
                    <a:pt x="6084" y="7450"/>
                  </a:lnTo>
                  <a:cubicBezTo>
                    <a:pt x="6701" y="7450"/>
                    <a:pt x="7062" y="6773"/>
                    <a:pt x="6746" y="6261"/>
                  </a:cubicBezTo>
                  <a:cubicBezTo>
                    <a:pt x="7092" y="6020"/>
                    <a:pt x="7183" y="5539"/>
                    <a:pt x="6942" y="5193"/>
                  </a:cubicBezTo>
                  <a:cubicBezTo>
                    <a:pt x="7273" y="4952"/>
                    <a:pt x="7348" y="4486"/>
                    <a:pt x="7122" y="4140"/>
                  </a:cubicBezTo>
                  <a:cubicBezTo>
                    <a:pt x="7709" y="3703"/>
                    <a:pt x="7393" y="2740"/>
                    <a:pt x="6656" y="2740"/>
                  </a:cubicBezTo>
                  <a:lnTo>
                    <a:pt x="5076" y="2740"/>
                  </a:lnTo>
                  <a:cubicBezTo>
                    <a:pt x="5166" y="2439"/>
                    <a:pt x="5196" y="2139"/>
                    <a:pt x="5196" y="1823"/>
                  </a:cubicBezTo>
                  <a:lnTo>
                    <a:pt x="7875" y="1823"/>
                  </a:lnTo>
                  <a:cubicBezTo>
                    <a:pt x="8296" y="1823"/>
                    <a:pt x="8627" y="2154"/>
                    <a:pt x="8627" y="2575"/>
                  </a:cubicBezTo>
                  <a:lnTo>
                    <a:pt x="8627" y="6276"/>
                  </a:lnTo>
                  <a:cubicBezTo>
                    <a:pt x="8612" y="6457"/>
                    <a:pt x="8747" y="6547"/>
                    <a:pt x="8883" y="6547"/>
                  </a:cubicBezTo>
                  <a:cubicBezTo>
                    <a:pt x="9018" y="6547"/>
                    <a:pt x="9154" y="6457"/>
                    <a:pt x="9139" y="6276"/>
                  </a:cubicBezTo>
                  <a:lnTo>
                    <a:pt x="9139" y="2575"/>
                  </a:lnTo>
                  <a:cubicBezTo>
                    <a:pt x="9139" y="1883"/>
                    <a:pt x="8567" y="1311"/>
                    <a:pt x="7875" y="1311"/>
                  </a:cubicBezTo>
                  <a:lnTo>
                    <a:pt x="5151" y="1311"/>
                  </a:lnTo>
                  <a:cubicBezTo>
                    <a:pt x="5121" y="1055"/>
                    <a:pt x="5061" y="784"/>
                    <a:pt x="4971" y="529"/>
                  </a:cubicBezTo>
                  <a:cubicBezTo>
                    <a:pt x="4880" y="166"/>
                    <a:pt x="4591" y="1"/>
                    <a:pt x="4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47"/>
          <p:cNvSpPr txBox="1">
            <a:spLocks noGrp="1"/>
          </p:cNvSpPr>
          <p:nvPr>
            <p:ph type="subTitle" idx="1"/>
          </p:nvPr>
        </p:nvSpPr>
        <p:spPr>
          <a:xfrm>
            <a:off x="5165775" y="1094450"/>
            <a:ext cx="2822700" cy="18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“Best taste. </a:t>
            </a:r>
            <a:r>
              <a:rPr lang="en" b="1"/>
              <a:t>Taste</a:t>
            </a:r>
            <a:r>
              <a:rPr lang="en"/>
              <a:t> excellent with mix berries…”</a:t>
            </a:r>
            <a:endParaRPr/>
          </a:p>
          <a:p>
            <a:pPr marL="0" lvl="0" indent="0" algn="l" rtl="0">
              <a:spcBef>
                <a:spcPts val="1000"/>
              </a:spcBef>
              <a:spcAft>
                <a:spcPts val="1000"/>
              </a:spcAft>
              <a:buNone/>
            </a:pPr>
            <a:r>
              <a:rPr lang="en"/>
              <a:t>"Happy customer...i only gave it four stars, b/c we don't love it, but we do </a:t>
            </a:r>
            <a:r>
              <a:rPr lang="en" b="1"/>
              <a:t>like</a:t>
            </a:r>
            <a:r>
              <a:rPr lang="en"/>
              <a:t>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48"/>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&amp; Deep Learning</a:t>
            </a:r>
            <a:endParaRPr b="1"/>
          </a:p>
        </p:txBody>
      </p:sp>
      <p:sp>
        <p:nvSpPr>
          <p:cNvPr id="2262" name="Google Shape;2262;p48"/>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63" name="Google Shape;2263;p48"/>
          <p:cNvSpPr txBox="1">
            <a:spLocks noGrp="1"/>
          </p:cNvSpPr>
          <p:nvPr>
            <p:ph type="ctrTitle"/>
          </p:nvPr>
        </p:nvSpPr>
        <p:spPr>
          <a:xfrm>
            <a:off x="2042250" y="2594225"/>
            <a:ext cx="50595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49"/>
          <p:cNvSpPr txBox="1">
            <a:spLocks noGrp="1"/>
          </p:cNvSpPr>
          <p:nvPr>
            <p:ph type="ctrTitle"/>
          </p:nvPr>
        </p:nvSpPr>
        <p:spPr>
          <a:xfrm>
            <a:off x="736650" y="294325"/>
            <a:ext cx="7672500" cy="82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a:p>
            <a:pPr marL="0" lvl="0" indent="0" algn="ctr" rtl="0">
              <a:spcBef>
                <a:spcPts val="0"/>
              </a:spcBef>
              <a:spcAft>
                <a:spcPts val="0"/>
              </a:spcAft>
              <a:buNone/>
            </a:pPr>
            <a:r>
              <a:rPr lang="en"/>
              <a:t>Logistic Regression</a:t>
            </a:r>
            <a:endParaRPr/>
          </a:p>
        </p:txBody>
      </p:sp>
      <p:pic>
        <p:nvPicPr>
          <p:cNvPr id="2269" name="Google Shape;2269;p49"/>
          <p:cNvPicPr preferRelativeResize="0"/>
          <p:nvPr/>
        </p:nvPicPr>
        <p:blipFill>
          <a:blip r:embed="rId3">
            <a:alphaModFix/>
          </a:blip>
          <a:stretch>
            <a:fillRect/>
          </a:stretch>
        </p:blipFill>
        <p:spPr>
          <a:xfrm>
            <a:off x="152400" y="1497775"/>
            <a:ext cx="8839202" cy="2977745"/>
          </a:xfrm>
          <a:prstGeom prst="rect">
            <a:avLst/>
          </a:prstGeom>
          <a:noFill/>
          <a:ln>
            <a:noFill/>
          </a:ln>
        </p:spPr>
      </p:pic>
      <p:sp>
        <p:nvSpPr>
          <p:cNvPr id="2270" name="Google Shape;2270;p49"/>
          <p:cNvSpPr/>
          <p:nvPr/>
        </p:nvSpPr>
        <p:spPr>
          <a:xfrm>
            <a:off x="350375" y="1597700"/>
            <a:ext cx="658800" cy="882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50"/>
          <p:cNvSpPr txBox="1">
            <a:spLocks noGrp="1"/>
          </p:cNvSpPr>
          <p:nvPr>
            <p:ph type="ctrTitle"/>
          </p:nvPr>
        </p:nvSpPr>
        <p:spPr>
          <a:xfrm>
            <a:off x="736650" y="224250"/>
            <a:ext cx="7672500" cy="9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a:p>
            <a:pPr marL="0" lvl="0" indent="0" algn="ctr" rtl="0">
              <a:spcBef>
                <a:spcPts val="0"/>
              </a:spcBef>
              <a:spcAft>
                <a:spcPts val="0"/>
              </a:spcAft>
              <a:buNone/>
            </a:pPr>
            <a:r>
              <a:rPr lang="en"/>
              <a:t>Logistic Regression</a:t>
            </a:r>
            <a:endParaRPr/>
          </a:p>
        </p:txBody>
      </p:sp>
      <p:pic>
        <p:nvPicPr>
          <p:cNvPr id="2276" name="Google Shape;2276;p50"/>
          <p:cNvPicPr preferRelativeResize="0"/>
          <p:nvPr/>
        </p:nvPicPr>
        <p:blipFill>
          <a:blip r:embed="rId3">
            <a:alphaModFix/>
          </a:blip>
          <a:stretch>
            <a:fillRect/>
          </a:stretch>
        </p:blipFill>
        <p:spPr>
          <a:xfrm>
            <a:off x="153300" y="1355475"/>
            <a:ext cx="8839202" cy="3112486"/>
          </a:xfrm>
          <a:prstGeom prst="rect">
            <a:avLst/>
          </a:prstGeom>
          <a:noFill/>
          <a:ln>
            <a:noFill/>
          </a:ln>
        </p:spPr>
      </p:pic>
      <p:sp>
        <p:nvSpPr>
          <p:cNvPr id="2277" name="Google Shape;2277;p50"/>
          <p:cNvSpPr/>
          <p:nvPr/>
        </p:nvSpPr>
        <p:spPr>
          <a:xfrm>
            <a:off x="336350" y="1555675"/>
            <a:ext cx="686700" cy="8409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51"/>
          <p:cNvSpPr/>
          <p:nvPr/>
        </p:nvSpPr>
        <p:spPr>
          <a:xfrm>
            <a:off x="4893111" y="1293358"/>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chemeClr val="dk2"/>
                </a:solidFill>
                <a:latin typeface="Overpass"/>
                <a:ea typeface="Overpass"/>
                <a:cs typeface="Overpass"/>
                <a:sym typeface="Overpass"/>
              </a:rPr>
              <a:t>Sequential</a:t>
            </a:r>
            <a:endParaRPr sz="1600" b="1" i="0" u="none" strike="noStrike" cap="none" dirty="0">
              <a:solidFill>
                <a:schemeClr val="dk2"/>
              </a:solidFill>
              <a:latin typeface="Overpass"/>
              <a:ea typeface="Overpass"/>
              <a:cs typeface="Overpass"/>
              <a:sym typeface="Overpass"/>
            </a:endParaRPr>
          </a:p>
        </p:txBody>
      </p:sp>
      <p:sp>
        <p:nvSpPr>
          <p:cNvPr id="2283" name="Google Shape;2283;p51"/>
          <p:cNvSpPr/>
          <p:nvPr/>
        </p:nvSpPr>
        <p:spPr>
          <a:xfrm>
            <a:off x="4893111" y="159299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Instantiate model</a:t>
            </a:r>
            <a:endParaRPr sz="1400" b="0" i="0" u="none" strike="noStrike" cap="none">
              <a:solidFill>
                <a:schemeClr val="dk2"/>
              </a:solidFill>
              <a:latin typeface="Arial"/>
              <a:ea typeface="Arial"/>
              <a:cs typeface="Arial"/>
              <a:sym typeface="Arial"/>
            </a:endParaRPr>
          </a:p>
        </p:txBody>
      </p:sp>
      <p:sp>
        <p:nvSpPr>
          <p:cNvPr id="2284" name="Google Shape;2284;p51"/>
          <p:cNvSpPr/>
          <p:nvPr/>
        </p:nvSpPr>
        <p:spPr>
          <a:xfrm>
            <a:off x="4893111" y="2075733"/>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chemeClr val="dk2"/>
                </a:solidFill>
                <a:latin typeface="Overpass"/>
                <a:ea typeface="Overpass"/>
                <a:cs typeface="Overpass"/>
                <a:sym typeface="Overpass"/>
              </a:rPr>
              <a:t>Embedding</a:t>
            </a:r>
            <a:endParaRPr sz="1600" b="1" i="0" u="none" strike="noStrike" cap="none" dirty="0">
              <a:solidFill>
                <a:schemeClr val="dk2"/>
              </a:solidFill>
              <a:latin typeface="Overpass"/>
              <a:ea typeface="Overpass"/>
              <a:cs typeface="Overpass"/>
              <a:sym typeface="Overpass"/>
            </a:endParaRPr>
          </a:p>
        </p:txBody>
      </p:sp>
      <p:sp>
        <p:nvSpPr>
          <p:cNvPr id="2285" name="Google Shape;2285;p51"/>
          <p:cNvSpPr/>
          <p:nvPr/>
        </p:nvSpPr>
        <p:spPr>
          <a:xfrm>
            <a:off x="4893098" y="2453200"/>
            <a:ext cx="4048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Maps integer indices (specific words) to dense vectors (their embeddings)</a:t>
            </a:r>
            <a:endParaRPr>
              <a:solidFill>
                <a:schemeClr val="dk2"/>
              </a:solidFill>
              <a:latin typeface="Open Sans"/>
              <a:ea typeface="Open Sans"/>
              <a:cs typeface="Open Sans"/>
              <a:sym typeface="Open Sans"/>
            </a:endParaRPr>
          </a:p>
        </p:txBody>
      </p:sp>
      <p:sp>
        <p:nvSpPr>
          <p:cNvPr id="2286" name="Google Shape;2286;p51"/>
          <p:cNvSpPr/>
          <p:nvPr/>
        </p:nvSpPr>
        <p:spPr>
          <a:xfrm>
            <a:off x="4893111" y="299735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chemeClr val="dk2"/>
                </a:solidFill>
                <a:latin typeface="Overpass"/>
                <a:ea typeface="Overpass"/>
                <a:cs typeface="Overpass"/>
                <a:sym typeface="Overpass"/>
              </a:rPr>
              <a:t>Bidirectional LSTM</a:t>
            </a:r>
            <a:endParaRPr sz="1600" b="1" i="0" u="none" strike="noStrike" cap="none" dirty="0">
              <a:solidFill>
                <a:schemeClr val="dk2"/>
              </a:solidFill>
              <a:latin typeface="Overpass"/>
              <a:ea typeface="Overpass"/>
              <a:cs typeface="Overpass"/>
              <a:sym typeface="Overpass"/>
            </a:endParaRPr>
          </a:p>
        </p:txBody>
      </p:sp>
      <p:sp>
        <p:nvSpPr>
          <p:cNvPr id="2287" name="Google Shape;2287;p51"/>
          <p:cNvSpPr/>
          <p:nvPr/>
        </p:nvSpPr>
        <p:spPr>
          <a:xfrm>
            <a:off x="4893111" y="3298659"/>
            <a:ext cx="35175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Past to future &amp; future to past</a:t>
            </a:r>
            <a:endParaRPr>
              <a:solidFill>
                <a:schemeClr val="dk2"/>
              </a:solidFill>
              <a:latin typeface="Open Sans"/>
              <a:ea typeface="Open Sans"/>
              <a:cs typeface="Open Sans"/>
              <a:sym typeface="Open Sans"/>
            </a:endParaRPr>
          </a:p>
        </p:txBody>
      </p:sp>
      <p:sp>
        <p:nvSpPr>
          <p:cNvPr id="2288" name="Google Shape;2288;p51"/>
          <p:cNvSpPr/>
          <p:nvPr/>
        </p:nvSpPr>
        <p:spPr>
          <a:xfrm>
            <a:off x="4893111" y="376623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chemeClr val="dk2"/>
                </a:solidFill>
                <a:latin typeface="Overpass"/>
                <a:ea typeface="Overpass"/>
                <a:cs typeface="Overpass"/>
                <a:sym typeface="Overpass"/>
              </a:rPr>
              <a:t>Dense</a:t>
            </a:r>
            <a:endParaRPr sz="1600" b="1" i="0" u="none" strike="noStrike" cap="none" dirty="0">
              <a:solidFill>
                <a:schemeClr val="dk2"/>
              </a:solidFill>
              <a:latin typeface="Overpass"/>
              <a:ea typeface="Overpass"/>
              <a:cs typeface="Overpass"/>
              <a:sym typeface="Overpass"/>
            </a:endParaRPr>
          </a:p>
        </p:txBody>
      </p:sp>
      <p:sp>
        <p:nvSpPr>
          <p:cNvPr id="2289" name="Google Shape;2289;p51"/>
          <p:cNvSpPr/>
          <p:nvPr/>
        </p:nvSpPr>
        <p:spPr>
          <a:xfrm>
            <a:off x="4893100" y="4073525"/>
            <a:ext cx="41886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2"/>
                </a:solidFill>
                <a:latin typeface="Open Sans"/>
                <a:ea typeface="Open Sans"/>
                <a:cs typeface="Open Sans"/>
                <a:sym typeface="Open Sans"/>
              </a:rPr>
              <a:t>Regular deeply connected neural network layer</a:t>
            </a:r>
            <a:endParaRPr>
              <a:solidFill>
                <a:schemeClr val="dk2"/>
              </a:solidFill>
              <a:latin typeface="Open Sans"/>
              <a:ea typeface="Open Sans"/>
              <a:cs typeface="Open Sans"/>
              <a:sym typeface="Open Sans"/>
            </a:endParaRPr>
          </a:p>
        </p:txBody>
      </p:sp>
      <p:pic>
        <p:nvPicPr>
          <p:cNvPr id="2290" name="Google Shape;2290;p51"/>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291" name="Google Shape;2291;p51"/>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292" name="Google Shape;2292;p51"/>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293" name="Google Shape;2293;p51"/>
          <p:cNvPicPr preferRelativeResize="0"/>
          <p:nvPr/>
        </p:nvPicPr>
        <p:blipFill rotWithShape="1">
          <a:blip r:embed="rId6">
            <a:alphaModFix/>
          </a:blip>
          <a:srcRect/>
          <a:stretch/>
        </p:blipFill>
        <p:spPr>
          <a:xfrm rot="-6050340" flipH="1">
            <a:off x="1764940" y="2435164"/>
            <a:ext cx="608445" cy="1503862"/>
          </a:xfrm>
          <a:prstGeom prst="rect">
            <a:avLst/>
          </a:prstGeom>
          <a:noFill/>
          <a:ln>
            <a:noFill/>
          </a:ln>
        </p:spPr>
      </p:pic>
      <p:sp>
        <p:nvSpPr>
          <p:cNvPr id="2294" name="Google Shape;2294;p51"/>
          <p:cNvSpPr txBox="1"/>
          <p:nvPr/>
        </p:nvSpPr>
        <p:spPr>
          <a:xfrm>
            <a:off x="4030348"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a:ea typeface="Overpass"/>
                <a:cs typeface="Overpass"/>
                <a:sym typeface="Overpass"/>
              </a:rPr>
              <a:t>01</a:t>
            </a:r>
            <a:endParaRPr sz="3000" b="0" i="0" u="none" strike="noStrike" cap="none">
              <a:solidFill>
                <a:schemeClr val="accent5"/>
              </a:solidFill>
              <a:latin typeface="Arial"/>
              <a:ea typeface="Arial"/>
              <a:cs typeface="Arial"/>
              <a:sym typeface="Arial"/>
            </a:endParaRPr>
          </a:p>
        </p:txBody>
      </p:sp>
      <p:sp>
        <p:nvSpPr>
          <p:cNvPr id="2295" name="Google Shape;2295;p51"/>
          <p:cNvSpPr txBox="1"/>
          <p:nvPr/>
        </p:nvSpPr>
        <p:spPr>
          <a:xfrm>
            <a:off x="4030348" y="206880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a:ea typeface="Overpass"/>
                <a:cs typeface="Overpass"/>
                <a:sym typeface="Overpass"/>
              </a:rPr>
              <a:t>02</a:t>
            </a:r>
            <a:endParaRPr sz="3000" b="0" i="0" u="none" strike="noStrike" cap="none">
              <a:solidFill>
                <a:schemeClr val="accent6"/>
              </a:solidFill>
              <a:latin typeface="Arial"/>
              <a:ea typeface="Arial"/>
              <a:cs typeface="Arial"/>
              <a:sym typeface="Arial"/>
            </a:endParaRPr>
          </a:p>
        </p:txBody>
      </p:sp>
      <p:sp>
        <p:nvSpPr>
          <p:cNvPr id="2296" name="Google Shape;2296;p51"/>
          <p:cNvSpPr txBox="1"/>
          <p:nvPr/>
        </p:nvSpPr>
        <p:spPr>
          <a:xfrm>
            <a:off x="4030348" y="2998926"/>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4"/>
                </a:solidFill>
                <a:latin typeface="Overpass"/>
                <a:ea typeface="Overpass"/>
                <a:cs typeface="Overpass"/>
                <a:sym typeface="Overpass"/>
              </a:rPr>
              <a:t>03</a:t>
            </a:r>
            <a:endParaRPr sz="3000" b="0" i="0" u="none" strike="noStrike" cap="none">
              <a:solidFill>
                <a:schemeClr val="accent4"/>
              </a:solidFill>
              <a:latin typeface="Arial"/>
              <a:ea typeface="Arial"/>
              <a:cs typeface="Arial"/>
              <a:sym typeface="Arial"/>
            </a:endParaRPr>
          </a:p>
        </p:txBody>
      </p:sp>
      <p:sp>
        <p:nvSpPr>
          <p:cNvPr id="2297" name="Google Shape;2297;p51"/>
          <p:cNvSpPr txBox="1"/>
          <p:nvPr/>
        </p:nvSpPr>
        <p:spPr>
          <a:xfrm>
            <a:off x="4030348" y="377048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3"/>
                </a:solidFill>
                <a:latin typeface="Overpass"/>
                <a:ea typeface="Overpass"/>
                <a:cs typeface="Overpass"/>
                <a:sym typeface="Overpass"/>
              </a:rPr>
              <a:t>04</a:t>
            </a:r>
            <a:endParaRPr sz="3000" b="0" i="0" u="none" strike="noStrike" cap="none">
              <a:solidFill>
                <a:schemeClr val="accent3"/>
              </a:solidFill>
              <a:latin typeface="Arial"/>
              <a:ea typeface="Arial"/>
              <a:cs typeface="Arial"/>
              <a:sym typeface="Arial"/>
            </a:endParaRPr>
          </a:p>
        </p:txBody>
      </p:sp>
      <p:sp>
        <p:nvSpPr>
          <p:cNvPr id="2298" name="Google Shape;2298;p51"/>
          <p:cNvSpPr txBox="1">
            <a:spLocks noGrp="1"/>
          </p:cNvSpPr>
          <p:nvPr>
            <p:ph type="ctrTitle"/>
          </p:nvPr>
        </p:nvSpPr>
        <p:spPr>
          <a:xfrm>
            <a:off x="735746" y="2525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Deep Learning Network Topology</a:t>
            </a:r>
            <a:endParaRPr/>
          </a:p>
        </p:txBody>
      </p:sp>
      <p:grpSp>
        <p:nvGrpSpPr>
          <p:cNvPr id="2299" name="Google Shape;2299;p51"/>
          <p:cNvGrpSpPr/>
          <p:nvPr/>
        </p:nvGrpSpPr>
        <p:grpSpPr>
          <a:xfrm>
            <a:off x="756928" y="1349375"/>
            <a:ext cx="2638747" cy="2732027"/>
            <a:chOff x="756928" y="1349375"/>
            <a:chExt cx="2638747" cy="2732027"/>
          </a:xfrm>
        </p:grpSpPr>
        <p:sp>
          <p:nvSpPr>
            <p:cNvPr id="2300" name="Google Shape;2300;p51"/>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01" name="Google Shape;2301;p51"/>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02" name="Google Shape;2302;p51"/>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grpSp>
        <p:nvGrpSpPr>
          <p:cNvPr id="2303" name="Google Shape;2303;p51"/>
          <p:cNvGrpSpPr/>
          <p:nvPr/>
        </p:nvGrpSpPr>
        <p:grpSpPr>
          <a:xfrm>
            <a:off x="1920900" y="4133494"/>
            <a:ext cx="429200" cy="355850"/>
            <a:chOff x="4099250" y="3082975"/>
            <a:chExt cx="429200" cy="355850"/>
          </a:xfrm>
        </p:grpSpPr>
        <p:sp>
          <p:nvSpPr>
            <p:cNvPr id="2304" name="Google Shape;2304;p51"/>
            <p:cNvSpPr/>
            <p:nvPr/>
          </p:nvSpPr>
          <p:spPr>
            <a:xfrm>
              <a:off x="4099250" y="3082975"/>
              <a:ext cx="429200" cy="355850"/>
            </a:xfrm>
            <a:custGeom>
              <a:avLst/>
              <a:gdLst/>
              <a:ahLst/>
              <a:cxnLst/>
              <a:rect l="l" t="t" r="r" b="b"/>
              <a:pathLst>
                <a:path w="17168" h="14234" extrusionOk="0">
                  <a:moveTo>
                    <a:pt x="12802" y="13240"/>
                  </a:moveTo>
                  <a:cubicBezTo>
                    <a:pt x="13126" y="13240"/>
                    <a:pt x="13126" y="13738"/>
                    <a:pt x="12802" y="13738"/>
                  </a:cubicBezTo>
                  <a:cubicBezTo>
                    <a:pt x="12793" y="13738"/>
                    <a:pt x="12784" y="13738"/>
                    <a:pt x="12774" y="13737"/>
                  </a:cubicBezTo>
                  <a:lnTo>
                    <a:pt x="4394" y="13737"/>
                  </a:lnTo>
                  <a:cubicBezTo>
                    <a:pt x="4384" y="13738"/>
                    <a:pt x="4375" y="13738"/>
                    <a:pt x="4366" y="13738"/>
                  </a:cubicBezTo>
                  <a:cubicBezTo>
                    <a:pt x="4042" y="13738"/>
                    <a:pt x="4042" y="13240"/>
                    <a:pt x="4366" y="13240"/>
                  </a:cubicBezTo>
                  <a:cubicBezTo>
                    <a:pt x="4375" y="13240"/>
                    <a:pt x="4384" y="13240"/>
                    <a:pt x="4394" y="13241"/>
                  </a:cubicBezTo>
                  <a:lnTo>
                    <a:pt x="12774" y="13241"/>
                  </a:lnTo>
                  <a:cubicBezTo>
                    <a:pt x="12784" y="13240"/>
                    <a:pt x="12793" y="13240"/>
                    <a:pt x="12802" y="13240"/>
                  </a:cubicBezTo>
                  <a:close/>
                  <a:moveTo>
                    <a:pt x="1264" y="0"/>
                  </a:moveTo>
                  <a:cubicBezTo>
                    <a:pt x="572" y="0"/>
                    <a:pt x="0" y="557"/>
                    <a:pt x="0" y="1264"/>
                  </a:cubicBezTo>
                  <a:lnTo>
                    <a:pt x="0" y="9976"/>
                  </a:lnTo>
                  <a:cubicBezTo>
                    <a:pt x="0" y="10668"/>
                    <a:pt x="572" y="11225"/>
                    <a:pt x="1264" y="11225"/>
                  </a:cubicBezTo>
                  <a:lnTo>
                    <a:pt x="6319" y="11225"/>
                  </a:lnTo>
                  <a:lnTo>
                    <a:pt x="6319" y="12729"/>
                  </a:lnTo>
                  <a:lnTo>
                    <a:pt x="4394" y="12729"/>
                  </a:lnTo>
                  <a:cubicBezTo>
                    <a:pt x="3386" y="12729"/>
                    <a:pt x="3386" y="14234"/>
                    <a:pt x="4394" y="14234"/>
                  </a:cubicBezTo>
                  <a:lnTo>
                    <a:pt x="12774" y="14234"/>
                  </a:lnTo>
                  <a:cubicBezTo>
                    <a:pt x="13782" y="14234"/>
                    <a:pt x="13782" y="12729"/>
                    <a:pt x="12774" y="12729"/>
                  </a:cubicBezTo>
                  <a:lnTo>
                    <a:pt x="10848" y="12729"/>
                  </a:lnTo>
                  <a:lnTo>
                    <a:pt x="10848" y="12549"/>
                  </a:lnTo>
                  <a:cubicBezTo>
                    <a:pt x="10833" y="12391"/>
                    <a:pt x="10713" y="12312"/>
                    <a:pt x="10594" y="12312"/>
                  </a:cubicBezTo>
                  <a:cubicBezTo>
                    <a:pt x="10476" y="12312"/>
                    <a:pt x="10359" y="12391"/>
                    <a:pt x="10352" y="12549"/>
                  </a:cubicBezTo>
                  <a:lnTo>
                    <a:pt x="10352" y="12729"/>
                  </a:lnTo>
                  <a:lnTo>
                    <a:pt x="6831" y="12729"/>
                  </a:lnTo>
                  <a:lnTo>
                    <a:pt x="6831" y="11225"/>
                  </a:lnTo>
                  <a:lnTo>
                    <a:pt x="10352" y="11225"/>
                  </a:lnTo>
                  <a:lnTo>
                    <a:pt x="10352" y="11465"/>
                  </a:lnTo>
                  <a:cubicBezTo>
                    <a:pt x="10329" y="11646"/>
                    <a:pt x="10461" y="11736"/>
                    <a:pt x="10594" y="11736"/>
                  </a:cubicBezTo>
                  <a:cubicBezTo>
                    <a:pt x="10728" y="11736"/>
                    <a:pt x="10863" y="11646"/>
                    <a:pt x="10848" y="11465"/>
                  </a:cubicBezTo>
                  <a:lnTo>
                    <a:pt x="10848" y="11225"/>
                  </a:lnTo>
                  <a:lnTo>
                    <a:pt x="15904" y="11225"/>
                  </a:lnTo>
                  <a:cubicBezTo>
                    <a:pt x="16596" y="11225"/>
                    <a:pt x="17168" y="10668"/>
                    <a:pt x="17168" y="9976"/>
                  </a:cubicBezTo>
                  <a:lnTo>
                    <a:pt x="17168" y="1264"/>
                  </a:lnTo>
                  <a:cubicBezTo>
                    <a:pt x="17168" y="557"/>
                    <a:pt x="16596" y="0"/>
                    <a:pt x="15904" y="0"/>
                  </a:cubicBezTo>
                  <a:lnTo>
                    <a:pt x="14640" y="0"/>
                  </a:lnTo>
                  <a:cubicBezTo>
                    <a:pt x="14294" y="0"/>
                    <a:pt x="14294" y="497"/>
                    <a:pt x="14640" y="497"/>
                  </a:cubicBezTo>
                  <a:lnTo>
                    <a:pt x="15919" y="497"/>
                  </a:lnTo>
                  <a:cubicBezTo>
                    <a:pt x="16325" y="497"/>
                    <a:pt x="16671" y="843"/>
                    <a:pt x="16671" y="1249"/>
                  </a:cubicBezTo>
                  <a:lnTo>
                    <a:pt x="16671" y="9043"/>
                  </a:lnTo>
                  <a:lnTo>
                    <a:pt x="5402" y="9043"/>
                  </a:lnTo>
                  <a:cubicBezTo>
                    <a:pt x="5392" y="9042"/>
                    <a:pt x="5383" y="9042"/>
                    <a:pt x="5375" y="9042"/>
                  </a:cubicBezTo>
                  <a:cubicBezTo>
                    <a:pt x="5050" y="9042"/>
                    <a:pt x="5050" y="9556"/>
                    <a:pt x="5375" y="9556"/>
                  </a:cubicBezTo>
                  <a:cubicBezTo>
                    <a:pt x="5383" y="9556"/>
                    <a:pt x="5392" y="9555"/>
                    <a:pt x="5402" y="9555"/>
                  </a:cubicBezTo>
                  <a:lnTo>
                    <a:pt x="16656" y="9555"/>
                  </a:lnTo>
                  <a:lnTo>
                    <a:pt x="16656" y="9976"/>
                  </a:lnTo>
                  <a:cubicBezTo>
                    <a:pt x="16656" y="10382"/>
                    <a:pt x="16325" y="10728"/>
                    <a:pt x="15904" y="10728"/>
                  </a:cubicBezTo>
                  <a:lnTo>
                    <a:pt x="1264" y="10728"/>
                  </a:lnTo>
                  <a:cubicBezTo>
                    <a:pt x="843" y="10728"/>
                    <a:pt x="512" y="10382"/>
                    <a:pt x="512" y="9976"/>
                  </a:cubicBezTo>
                  <a:lnTo>
                    <a:pt x="512" y="9555"/>
                  </a:lnTo>
                  <a:lnTo>
                    <a:pt x="4303" y="9555"/>
                  </a:lnTo>
                  <a:cubicBezTo>
                    <a:pt x="4313" y="9555"/>
                    <a:pt x="4322" y="9556"/>
                    <a:pt x="4332" y="9556"/>
                  </a:cubicBezTo>
                  <a:cubicBezTo>
                    <a:pt x="4670" y="9556"/>
                    <a:pt x="4670" y="9042"/>
                    <a:pt x="4332" y="9042"/>
                  </a:cubicBezTo>
                  <a:cubicBezTo>
                    <a:pt x="4322" y="9042"/>
                    <a:pt x="4313" y="9042"/>
                    <a:pt x="4303" y="9043"/>
                  </a:cubicBezTo>
                  <a:lnTo>
                    <a:pt x="512" y="9043"/>
                  </a:lnTo>
                  <a:lnTo>
                    <a:pt x="512" y="1264"/>
                  </a:lnTo>
                  <a:cubicBezTo>
                    <a:pt x="512" y="843"/>
                    <a:pt x="843" y="512"/>
                    <a:pt x="1264" y="512"/>
                  </a:cubicBezTo>
                  <a:lnTo>
                    <a:pt x="13541" y="512"/>
                  </a:lnTo>
                  <a:cubicBezTo>
                    <a:pt x="13872" y="512"/>
                    <a:pt x="13872" y="0"/>
                    <a:pt x="13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1"/>
            <p:cNvSpPr/>
            <p:nvPr/>
          </p:nvSpPr>
          <p:spPr>
            <a:xfrm>
              <a:off x="4148525" y="3128825"/>
              <a:ext cx="257675" cy="155250"/>
            </a:xfrm>
            <a:custGeom>
              <a:avLst/>
              <a:gdLst/>
              <a:ahLst/>
              <a:cxnLst/>
              <a:rect l="l" t="t" r="r" b="b"/>
              <a:pathLst>
                <a:path w="10307" h="6210" extrusionOk="0">
                  <a:moveTo>
                    <a:pt x="3991" y="2208"/>
                  </a:moveTo>
                  <a:cubicBezTo>
                    <a:pt x="4095" y="2208"/>
                    <a:pt x="4201" y="2247"/>
                    <a:pt x="4288" y="2334"/>
                  </a:cubicBezTo>
                  <a:cubicBezTo>
                    <a:pt x="4544" y="2590"/>
                    <a:pt x="4364" y="3056"/>
                    <a:pt x="3987" y="3056"/>
                  </a:cubicBezTo>
                  <a:cubicBezTo>
                    <a:pt x="3762" y="3056"/>
                    <a:pt x="3566" y="2861"/>
                    <a:pt x="3566" y="2635"/>
                  </a:cubicBezTo>
                  <a:cubicBezTo>
                    <a:pt x="3566" y="2380"/>
                    <a:pt x="3774" y="2208"/>
                    <a:pt x="3991" y="2208"/>
                  </a:cubicBezTo>
                  <a:close/>
                  <a:moveTo>
                    <a:pt x="5884" y="3908"/>
                  </a:moveTo>
                  <a:cubicBezTo>
                    <a:pt x="6097" y="3908"/>
                    <a:pt x="6304" y="4080"/>
                    <a:pt x="6304" y="4335"/>
                  </a:cubicBezTo>
                  <a:cubicBezTo>
                    <a:pt x="6304" y="4561"/>
                    <a:pt x="6124" y="4757"/>
                    <a:pt x="5898" y="4757"/>
                  </a:cubicBezTo>
                  <a:cubicBezTo>
                    <a:pt x="5522" y="4757"/>
                    <a:pt x="5326" y="4305"/>
                    <a:pt x="5597" y="4034"/>
                  </a:cubicBezTo>
                  <a:cubicBezTo>
                    <a:pt x="5680" y="3947"/>
                    <a:pt x="5782" y="3908"/>
                    <a:pt x="5884" y="3908"/>
                  </a:cubicBezTo>
                  <a:close/>
                  <a:moveTo>
                    <a:pt x="1193" y="4867"/>
                  </a:moveTo>
                  <a:cubicBezTo>
                    <a:pt x="1408" y="4867"/>
                    <a:pt x="1610" y="5032"/>
                    <a:pt x="1610" y="5283"/>
                  </a:cubicBezTo>
                  <a:cubicBezTo>
                    <a:pt x="1610" y="5524"/>
                    <a:pt x="1415" y="5704"/>
                    <a:pt x="1189" y="5704"/>
                  </a:cubicBezTo>
                  <a:cubicBezTo>
                    <a:pt x="813" y="5704"/>
                    <a:pt x="632" y="5253"/>
                    <a:pt x="888" y="4997"/>
                  </a:cubicBezTo>
                  <a:cubicBezTo>
                    <a:pt x="978" y="4908"/>
                    <a:pt x="1087" y="4867"/>
                    <a:pt x="1193" y="4867"/>
                  </a:cubicBezTo>
                  <a:close/>
                  <a:moveTo>
                    <a:pt x="8669" y="1"/>
                  </a:moveTo>
                  <a:cubicBezTo>
                    <a:pt x="8345" y="1"/>
                    <a:pt x="8345" y="500"/>
                    <a:pt x="8669" y="500"/>
                  </a:cubicBezTo>
                  <a:cubicBezTo>
                    <a:pt x="8678" y="500"/>
                    <a:pt x="8687" y="499"/>
                    <a:pt x="8697" y="499"/>
                  </a:cubicBezTo>
                  <a:lnTo>
                    <a:pt x="9434" y="499"/>
                  </a:lnTo>
                  <a:lnTo>
                    <a:pt x="6380" y="3553"/>
                  </a:lnTo>
                  <a:cubicBezTo>
                    <a:pt x="6245" y="3472"/>
                    <a:pt x="6098" y="3415"/>
                    <a:pt x="5939" y="3415"/>
                  </a:cubicBezTo>
                  <a:cubicBezTo>
                    <a:pt x="5920" y="3415"/>
                    <a:pt x="5902" y="3416"/>
                    <a:pt x="5883" y="3417"/>
                  </a:cubicBezTo>
                  <a:cubicBezTo>
                    <a:pt x="5865" y="3416"/>
                    <a:pt x="5846" y="3415"/>
                    <a:pt x="5828" y="3415"/>
                  </a:cubicBezTo>
                  <a:cubicBezTo>
                    <a:pt x="5666" y="3415"/>
                    <a:pt x="5507" y="3473"/>
                    <a:pt x="5372" y="3568"/>
                  </a:cubicBezTo>
                  <a:lnTo>
                    <a:pt x="4815" y="3026"/>
                  </a:lnTo>
                  <a:cubicBezTo>
                    <a:pt x="4875" y="2891"/>
                    <a:pt x="4905" y="2770"/>
                    <a:pt x="4905" y="2635"/>
                  </a:cubicBezTo>
                  <a:cubicBezTo>
                    <a:pt x="4905" y="2018"/>
                    <a:pt x="4446" y="1710"/>
                    <a:pt x="3987" y="1710"/>
                  </a:cubicBezTo>
                  <a:cubicBezTo>
                    <a:pt x="3528" y="1710"/>
                    <a:pt x="3070" y="2018"/>
                    <a:pt x="3070" y="2635"/>
                  </a:cubicBezTo>
                  <a:cubicBezTo>
                    <a:pt x="3055" y="2755"/>
                    <a:pt x="3085" y="2876"/>
                    <a:pt x="3145" y="2996"/>
                  </a:cubicBezTo>
                  <a:lnTo>
                    <a:pt x="1640" y="4486"/>
                  </a:lnTo>
                  <a:cubicBezTo>
                    <a:pt x="1488" y="4398"/>
                    <a:pt x="1332" y="4360"/>
                    <a:pt x="1182" y="4360"/>
                  </a:cubicBezTo>
                  <a:cubicBezTo>
                    <a:pt x="533" y="4360"/>
                    <a:pt x="0" y="5089"/>
                    <a:pt x="391" y="5750"/>
                  </a:cubicBezTo>
                  <a:cubicBezTo>
                    <a:pt x="573" y="6067"/>
                    <a:pt x="875" y="6210"/>
                    <a:pt x="1174" y="6210"/>
                  </a:cubicBezTo>
                  <a:cubicBezTo>
                    <a:pt x="1643" y="6210"/>
                    <a:pt x="2107" y="5861"/>
                    <a:pt x="2107" y="5283"/>
                  </a:cubicBezTo>
                  <a:cubicBezTo>
                    <a:pt x="2107" y="5133"/>
                    <a:pt x="2062" y="4982"/>
                    <a:pt x="2001" y="4847"/>
                  </a:cubicBezTo>
                  <a:lnTo>
                    <a:pt x="3461" y="3387"/>
                  </a:lnTo>
                  <a:cubicBezTo>
                    <a:pt x="3617" y="3496"/>
                    <a:pt x="3801" y="3553"/>
                    <a:pt x="3986" y="3553"/>
                  </a:cubicBezTo>
                  <a:cubicBezTo>
                    <a:pt x="4158" y="3553"/>
                    <a:pt x="4332" y="3504"/>
                    <a:pt x="4484" y="3402"/>
                  </a:cubicBezTo>
                  <a:lnTo>
                    <a:pt x="5056" y="3959"/>
                  </a:lnTo>
                  <a:cubicBezTo>
                    <a:pt x="4995" y="4079"/>
                    <a:pt x="4965" y="4215"/>
                    <a:pt x="4965" y="4335"/>
                  </a:cubicBezTo>
                  <a:cubicBezTo>
                    <a:pt x="4965" y="4863"/>
                    <a:pt x="5393" y="5263"/>
                    <a:pt x="5883" y="5263"/>
                  </a:cubicBezTo>
                  <a:cubicBezTo>
                    <a:pt x="5952" y="5263"/>
                    <a:pt x="6023" y="5255"/>
                    <a:pt x="6094" y="5238"/>
                  </a:cubicBezTo>
                  <a:cubicBezTo>
                    <a:pt x="6681" y="5103"/>
                    <a:pt x="6981" y="4471"/>
                    <a:pt x="6726" y="3944"/>
                  </a:cubicBezTo>
                  <a:lnTo>
                    <a:pt x="9795" y="860"/>
                  </a:lnTo>
                  <a:lnTo>
                    <a:pt x="9795" y="1597"/>
                  </a:lnTo>
                  <a:cubicBezTo>
                    <a:pt x="9795" y="1762"/>
                    <a:pt x="9923" y="1845"/>
                    <a:pt x="10051" y="1845"/>
                  </a:cubicBezTo>
                  <a:cubicBezTo>
                    <a:pt x="10179" y="1845"/>
                    <a:pt x="10307" y="1762"/>
                    <a:pt x="10307" y="1597"/>
                  </a:cubicBezTo>
                  <a:lnTo>
                    <a:pt x="10307" y="258"/>
                  </a:lnTo>
                  <a:cubicBezTo>
                    <a:pt x="10292" y="122"/>
                    <a:pt x="10186" y="2"/>
                    <a:pt x="10051" y="2"/>
                  </a:cubicBezTo>
                  <a:lnTo>
                    <a:pt x="8697" y="2"/>
                  </a:lnTo>
                  <a:cubicBezTo>
                    <a:pt x="8687" y="1"/>
                    <a:pt x="8678" y="1"/>
                    <a:pt x="8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1"/>
            <p:cNvSpPr/>
            <p:nvPr/>
          </p:nvSpPr>
          <p:spPr>
            <a:xfrm>
              <a:off x="4365775" y="3216850"/>
              <a:ext cx="108125" cy="12875"/>
            </a:xfrm>
            <a:custGeom>
              <a:avLst/>
              <a:gdLst/>
              <a:ahLst/>
              <a:cxnLst/>
              <a:rect l="l" t="t" r="r" b="b"/>
              <a:pathLst>
                <a:path w="4325" h="515" extrusionOk="0">
                  <a:moveTo>
                    <a:pt x="326" y="1"/>
                  </a:moveTo>
                  <a:cubicBezTo>
                    <a:pt x="1" y="1"/>
                    <a:pt x="1" y="514"/>
                    <a:pt x="326" y="514"/>
                  </a:cubicBezTo>
                  <a:cubicBezTo>
                    <a:pt x="334" y="514"/>
                    <a:pt x="344" y="514"/>
                    <a:pt x="353" y="513"/>
                  </a:cubicBezTo>
                  <a:lnTo>
                    <a:pt x="4024" y="513"/>
                  </a:lnTo>
                  <a:cubicBezTo>
                    <a:pt x="4325" y="483"/>
                    <a:pt x="4325" y="32"/>
                    <a:pt x="4024" y="2"/>
                  </a:cubicBezTo>
                  <a:lnTo>
                    <a:pt x="353" y="2"/>
                  </a:lnTo>
                  <a:cubicBezTo>
                    <a:pt x="344" y="1"/>
                    <a:pt x="334"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1"/>
            <p:cNvSpPr/>
            <p:nvPr/>
          </p:nvSpPr>
          <p:spPr>
            <a:xfrm>
              <a:off x="4365775" y="3244300"/>
              <a:ext cx="108125" cy="12875"/>
            </a:xfrm>
            <a:custGeom>
              <a:avLst/>
              <a:gdLst/>
              <a:ahLst/>
              <a:cxnLst/>
              <a:rect l="l" t="t" r="r" b="b"/>
              <a:pathLst>
                <a:path w="4325" h="515" extrusionOk="0">
                  <a:moveTo>
                    <a:pt x="326" y="1"/>
                  </a:moveTo>
                  <a:cubicBezTo>
                    <a:pt x="1" y="1"/>
                    <a:pt x="1" y="515"/>
                    <a:pt x="326" y="515"/>
                  </a:cubicBezTo>
                  <a:cubicBezTo>
                    <a:pt x="334" y="515"/>
                    <a:pt x="344" y="514"/>
                    <a:pt x="353" y="514"/>
                  </a:cubicBezTo>
                  <a:lnTo>
                    <a:pt x="4024" y="514"/>
                  </a:lnTo>
                  <a:cubicBezTo>
                    <a:pt x="4325" y="484"/>
                    <a:pt x="4325" y="32"/>
                    <a:pt x="4024" y="2"/>
                  </a:cubicBezTo>
                  <a:lnTo>
                    <a:pt x="353" y="2"/>
                  </a:lnTo>
                  <a:cubicBezTo>
                    <a:pt x="344" y="1"/>
                    <a:pt x="334"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1"/>
            <p:cNvSpPr/>
            <p:nvPr/>
          </p:nvSpPr>
          <p:spPr>
            <a:xfrm>
              <a:off x="4365775" y="3271775"/>
              <a:ext cx="80075" cy="12500"/>
            </a:xfrm>
            <a:custGeom>
              <a:avLst/>
              <a:gdLst/>
              <a:ahLst/>
              <a:cxnLst/>
              <a:rect l="l" t="t" r="r" b="b"/>
              <a:pathLst>
                <a:path w="3203" h="500" extrusionOk="0">
                  <a:moveTo>
                    <a:pt x="325" y="0"/>
                  </a:moveTo>
                  <a:cubicBezTo>
                    <a:pt x="1" y="0"/>
                    <a:pt x="1" y="499"/>
                    <a:pt x="325" y="499"/>
                  </a:cubicBezTo>
                  <a:cubicBezTo>
                    <a:pt x="334" y="499"/>
                    <a:pt x="343" y="499"/>
                    <a:pt x="353" y="498"/>
                  </a:cubicBezTo>
                  <a:lnTo>
                    <a:pt x="2850" y="498"/>
                  </a:lnTo>
                  <a:cubicBezTo>
                    <a:pt x="2860" y="499"/>
                    <a:pt x="2869" y="499"/>
                    <a:pt x="2878" y="499"/>
                  </a:cubicBezTo>
                  <a:cubicBezTo>
                    <a:pt x="3202" y="499"/>
                    <a:pt x="3202" y="0"/>
                    <a:pt x="2878" y="0"/>
                  </a:cubicBezTo>
                  <a:cubicBezTo>
                    <a:pt x="2869" y="0"/>
                    <a:pt x="2860" y="1"/>
                    <a:pt x="2850" y="1"/>
                  </a:cubicBezTo>
                  <a:lnTo>
                    <a:pt x="353" y="1"/>
                  </a:lnTo>
                  <a:cubicBezTo>
                    <a:pt x="343" y="1"/>
                    <a:pt x="334" y="0"/>
                    <a:pt x="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pic>
        <p:nvPicPr>
          <p:cNvPr id="2313" name="Google Shape;2313;p52"/>
          <p:cNvPicPr preferRelativeResize="0"/>
          <p:nvPr/>
        </p:nvPicPr>
        <p:blipFill>
          <a:blip r:embed="rId3">
            <a:alphaModFix amt="82000"/>
          </a:blip>
          <a:stretch>
            <a:fillRect/>
          </a:stretch>
        </p:blipFill>
        <p:spPr>
          <a:xfrm>
            <a:off x="6995641" y="1892062"/>
            <a:ext cx="1117248" cy="939777"/>
          </a:xfrm>
          <a:prstGeom prst="rect">
            <a:avLst/>
          </a:prstGeom>
          <a:noFill/>
          <a:ln>
            <a:noFill/>
          </a:ln>
        </p:spPr>
      </p:pic>
      <p:pic>
        <p:nvPicPr>
          <p:cNvPr id="2314" name="Google Shape;2314;p52"/>
          <p:cNvPicPr preferRelativeResize="0"/>
          <p:nvPr/>
        </p:nvPicPr>
        <p:blipFill>
          <a:blip r:embed="rId4">
            <a:alphaModFix amt="50000"/>
          </a:blip>
          <a:stretch>
            <a:fillRect/>
          </a:stretch>
        </p:blipFill>
        <p:spPr>
          <a:xfrm>
            <a:off x="1034431" y="1892062"/>
            <a:ext cx="1117234" cy="939777"/>
          </a:xfrm>
          <a:prstGeom prst="rect">
            <a:avLst/>
          </a:prstGeom>
          <a:noFill/>
          <a:ln>
            <a:noFill/>
          </a:ln>
        </p:spPr>
      </p:pic>
      <p:pic>
        <p:nvPicPr>
          <p:cNvPr id="2315" name="Google Shape;2315;p52"/>
          <p:cNvPicPr preferRelativeResize="0"/>
          <p:nvPr/>
        </p:nvPicPr>
        <p:blipFill>
          <a:blip r:embed="rId5">
            <a:alphaModFix amt="72000"/>
          </a:blip>
          <a:stretch>
            <a:fillRect/>
          </a:stretch>
        </p:blipFill>
        <p:spPr>
          <a:xfrm>
            <a:off x="3022025" y="1432407"/>
            <a:ext cx="1117248" cy="939777"/>
          </a:xfrm>
          <a:prstGeom prst="rect">
            <a:avLst/>
          </a:prstGeom>
          <a:noFill/>
          <a:ln>
            <a:noFill/>
          </a:ln>
        </p:spPr>
      </p:pic>
      <p:pic>
        <p:nvPicPr>
          <p:cNvPr id="2316" name="Google Shape;2316;p52"/>
          <p:cNvPicPr preferRelativeResize="0"/>
          <p:nvPr/>
        </p:nvPicPr>
        <p:blipFill>
          <a:blip r:embed="rId6">
            <a:alphaModFix amt="71000"/>
          </a:blip>
          <a:stretch>
            <a:fillRect/>
          </a:stretch>
        </p:blipFill>
        <p:spPr>
          <a:xfrm>
            <a:off x="5008703" y="1434193"/>
            <a:ext cx="1117248" cy="939777"/>
          </a:xfrm>
          <a:prstGeom prst="rect">
            <a:avLst/>
          </a:prstGeom>
          <a:noFill/>
          <a:ln>
            <a:noFill/>
          </a:ln>
        </p:spPr>
      </p:pic>
      <p:sp>
        <p:nvSpPr>
          <p:cNvPr id="2317" name="Google Shape;2317;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318" name="Google Shape;2318;p52"/>
          <p:cNvSpPr/>
          <p:nvPr/>
        </p:nvSpPr>
        <p:spPr>
          <a:xfrm rot="-512747">
            <a:off x="4018537" y="18055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319" name="Google Shape;2319;p52"/>
          <p:cNvSpPr/>
          <p:nvPr/>
        </p:nvSpPr>
        <p:spPr>
          <a:xfrm rot="-9518473" flipH="1">
            <a:off x="6143374" y="21091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320" name="Google Shape;2320;p52"/>
          <p:cNvSpPr txBox="1"/>
          <p:nvPr/>
        </p:nvSpPr>
        <p:spPr>
          <a:xfrm>
            <a:off x="167975" y="3055250"/>
            <a:ext cx="26352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Tokenize and fit on text</a:t>
            </a:r>
            <a:endParaRPr sz="1600">
              <a:solidFill>
                <a:schemeClr val="dk2"/>
              </a:solidFill>
              <a:latin typeface="Overpass"/>
              <a:ea typeface="Overpass"/>
              <a:cs typeface="Overpass"/>
              <a:sym typeface="Overpass"/>
            </a:endParaRPr>
          </a:p>
        </p:txBody>
      </p:sp>
      <p:sp>
        <p:nvSpPr>
          <p:cNvPr id="2321" name="Google Shape;2321;p52"/>
          <p:cNvSpPr txBox="1"/>
          <p:nvPr/>
        </p:nvSpPr>
        <p:spPr>
          <a:xfrm>
            <a:off x="126125" y="3481825"/>
            <a:ext cx="2718900" cy="892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solidFill>
                  <a:schemeClr val="dk2"/>
                </a:solidFill>
                <a:latin typeface="Open Sans"/>
                <a:ea typeface="Open Sans"/>
                <a:cs typeface="Open Sans"/>
                <a:sym typeface="Open Sans"/>
              </a:rPr>
              <a:t>{‘this’ : 45, ‘is’ : 32, ‘great ’: 12}</a:t>
            </a:r>
            <a:endParaRPr>
              <a:solidFill>
                <a:schemeClr val="dk2"/>
              </a:solidFill>
              <a:latin typeface="Open Sans"/>
              <a:ea typeface="Open Sans"/>
              <a:cs typeface="Open Sans"/>
              <a:sym typeface="Open Sans"/>
            </a:endParaRPr>
          </a:p>
          <a:p>
            <a:pPr marL="0" lvl="0" indent="0" algn="ctr" rtl="0">
              <a:lnSpc>
                <a:spcPct val="150000"/>
              </a:lnSpc>
              <a:spcBef>
                <a:spcPts val="0"/>
              </a:spcBef>
              <a:spcAft>
                <a:spcPts val="0"/>
              </a:spcAft>
              <a:buNone/>
            </a:pPr>
            <a:r>
              <a:rPr lang="en">
                <a:solidFill>
                  <a:schemeClr val="dk2"/>
                </a:solidFill>
                <a:latin typeface="Open Sans"/>
                <a:ea typeface="Open Sans"/>
                <a:cs typeface="Open Sans"/>
                <a:sym typeface="Open Sans"/>
              </a:rPr>
              <a:t>[‘this’, ‘is’, ‘great’]</a:t>
            </a:r>
            <a:endParaRPr>
              <a:solidFill>
                <a:schemeClr val="dk2"/>
              </a:solidFill>
              <a:latin typeface="Open Sans"/>
              <a:ea typeface="Open Sans"/>
              <a:cs typeface="Open Sans"/>
              <a:sym typeface="Open Sans"/>
            </a:endParaRPr>
          </a:p>
        </p:txBody>
      </p:sp>
      <p:sp>
        <p:nvSpPr>
          <p:cNvPr id="2322" name="Google Shape;2322;p52"/>
          <p:cNvSpPr txBox="1"/>
          <p:nvPr/>
        </p:nvSpPr>
        <p:spPr>
          <a:xfrm>
            <a:off x="2412449" y="25931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Sequence</a:t>
            </a:r>
            <a:endParaRPr sz="1600">
              <a:solidFill>
                <a:schemeClr val="dk2"/>
              </a:solidFill>
              <a:latin typeface="Overpass"/>
              <a:ea typeface="Overpass"/>
              <a:cs typeface="Overpass"/>
              <a:sym typeface="Overpass"/>
            </a:endParaRPr>
          </a:p>
        </p:txBody>
      </p:sp>
      <p:sp>
        <p:nvSpPr>
          <p:cNvPr id="2323" name="Google Shape;2323;p52"/>
          <p:cNvSpPr txBox="1"/>
          <p:nvPr/>
        </p:nvSpPr>
        <p:spPr>
          <a:xfrm>
            <a:off x="2632049" y="3019703"/>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[45, 32, 12]</a:t>
            </a:r>
            <a:endParaRPr>
              <a:solidFill>
                <a:schemeClr val="dk2"/>
              </a:solidFill>
              <a:latin typeface="Open Sans"/>
              <a:ea typeface="Open Sans"/>
              <a:cs typeface="Open Sans"/>
              <a:sym typeface="Open Sans"/>
            </a:endParaRPr>
          </a:p>
        </p:txBody>
      </p:sp>
      <p:sp>
        <p:nvSpPr>
          <p:cNvPr id="2324" name="Google Shape;2324;p52"/>
          <p:cNvSpPr txBox="1"/>
          <p:nvPr/>
        </p:nvSpPr>
        <p:spPr>
          <a:xfrm>
            <a:off x="4399127" y="2594922"/>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Pad</a:t>
            </a:r>
            <a:endParaRPr sz="1600">
              <a:solidFill>
                <a:schemeClr val="dk2"/>
              </a:solidFill>
              <a:latin typeface="Overpass"/>
              <a:ea typeface="Overpass"/>
              <a:cs typeface="Overpass"/>
              <a:sym typeface="Overpass"/>
            </a:endParaRPr>
          </a:p>
        </p:txBody>
      </p:sp>
      <p:sp>
        <p:nvSpPr>
          <p:cNvPr id="2325" name="Google Shape;2325;p52"/>
          <p:cNvSpPr txBox="1"/>
          <p:nvPr/>
        </p:nvSpPr>
        <p:spPr>
          <a:xfrm>
            <a:off x="4618727" y="3021489"/>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[0, 0, 45, 32, 12]</a:t>
            </a:r>
            <a:endParaRPr>
              <a:solidFill>
                <a:schemeClr val="dk2"/>
              </a:solidFill>
              <a:latin typeface="Open Sans"/>
              <a:ea typeface="Open Sans"/>
              <a:cs typeface="Open Sans"/>
              <a:sym typeface="Open Sans"/>
            </a:endParaRPr>
          </a:p>
        </p:txBody>
      </p:sp>
      <p:sp>
        <p:nvSpPr>
          <p:cNvPr id="2326" name="Google Shape;2326;p52"/>
          <p:cNvSpPr txBox="1"/>
          <p:nvPr/>
        </p:nvSpPr>
        <p:spPr>
          <a:xfrm>
            <a:off x="6462265" y="305524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Embedding</a:t>
            </a:r>
            <a:endParaRPr sz="1600">
              <a:solidFill>
                <a:schemeClr val="dk2"/>
              </a:solidFill>
              <a:latin typeface="Overpass"/>
              <a:ea typeface="Overpass"/>
              <a:cs typeface="Overpass"/>
              <a:sym typeface="Overpass"/>
            </a:endParaRPr>
          </a:p>
        </p:txBody>
      </p:sp>
      <p:sp>
        <p:nvSpPr>
          <p:cNvPr id="2327" name="Google Shape;2327;p52"/>
          <p:cNvSpPr txBox="1"/>
          <p:nvPr/>
        </p:nvSpPr>
        <p:spPr>
          <a:xfrm>
            <a:off x="6605400" y="3387050"/>
            <a:ext cx="2031900" cy="136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1 word</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a:p>
            <a:pPr marL="0" lvl="0" indent="0" algn="ctr" rtl="0">
              <a:spcBef>
                <a:spcPts val="0"/>
              </a:spcBef>
              <a:spcAft>
                <a:spcPts val="0"/>
              </a:spcAft>
              <a:buNone/>
            </a:pPr>
            <a:r>
              <a:rPr lang="en">
                <a:solidFill>
                  <a:schemeClr val="dk2"/>
                </a:solidFill>
                <a:latin typeface="Open Sans"/>
                <a:ea typeface="Open Sans"/>
                <a:cs typeface="Open Sans"/>
                <a:sym typeface="Open Sans"/>
              </a:rPr>
              <a:t>multiple  dimension</a:t>
            </a:r>
            <a:endParaRPr>
              <a:solidFill>
                <a:schemeClr val="dk2"/>
              </a:solidFill>
              <a:latin typeface="Open Sans"/>
              <a:ea typeface="Open Sans"/>
              <a:cs typeface="Open Sans"/>
              <a:sym typeface="Open Sans"/>
            </a:endParaRPr>
          </a:p>
        </p:txBody>
      </p:sp>
      <p:sp>
        <p:nvSpPr>
          <p:cNvPr id="2328" name="Google Shape;2328;p52"/>
          <p:cNvSpPr txBox="1">
            <a:spLocks noGrp="1"/>
          </p:cNvSpPr>
          <p:nvPr>
            <p:ph type="ctrTitle"/>
          </p:nvPr>
        </p:nvSpPr>
        <p:spPr>
          <a:xfrm>
            <a:off x="736650" y="125075"/>
            <a:ext cx="7672500" cy="9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Word Embedding</a:t>
            </a:r>
            <a:endParaRPr/>
          </a:p>
        </p:txBody>
      </p:sp>
      <p:grpSp>
        <p:nvGrpSpPr>
          <p:cNvPr id="2329" name="Google Shape;2329;p52"/>
          <p:cNvGrpSpPr/>
          <p:nvPr/>
        </p:nvGrpSpPr>
        <p:grpSpPr>
          <a:xfrm>
            <a:off x="1282843" y="2163171"/>
            <a:ext cx="589246" cy="488284"/>
            <a:chOff x="6922975" y="1261650"/>
            <a:chExt cx="449875" cy="368850"/>
          </a:xfrm>
        </p:grpSpPr>
        <p:sp>
          <p:nvSpPr>
            <p:cNvPr id="2330" name="Google Shape;2330;p52"/>
            <p:cNvSpPr/>
            <p:nvPr/>
          </p:nvSpPr>
          <p:spPr>
            <a:xfrm>
              <a:off x="6922975" y="1261650"/>
              <a:ext cx="318975" cy="368850"/>
            </a:xfrm>
            <a:custGeom>
              <a:avLst/>
              <a:gdLst/>
              <a:ahLst/>
              <a:cxnLst/>
              <a:rect l="l" t="t" r="r" b="b"/>
              <a:pathLst>
                <a:path w="12759" h="14754" extrusionOk="0">
                  <a:moveTo>
                    <a:pt x="9283" y="1717"/>
                  </a:moveTo>
                  <a:cubicBezTo>
                    <a:pt x="9991" y="1717"/>
                    <a:pt x="10352" y="2574"/>
                    <a:pt x="9855" y="3071"/>
                  </a:cubicBezTo>
                  <a:cubicBezTo>
                    <a:pt x="9689" y="3237"/>
                    <a:pt x="9486" y="3311"/>
                    <a:pt x="9288" y="3311"/>
                  </a:cubicBezTo>
                  <a:cubicBezTo>
                    <a:pt x="8877" y="3311"/>
                    <a:pt x="8486" y="2992"/>
                    <a:pt x="8486" y="2514"/>
                  </a:cubicBezTo>
                  <a:cubicBezTo>
                    <a:pt x="8486" y="2078"/>
                    <a:pt x="8847" y="1717"/>
                    <a:pt x="9283" y="1717"/>
                  </a:cubicBezTo>
                  <a:close/>
                  <a:moveTo>
                    <a:pt x="9283" y="3808"/>
                  </a:moveTo>
                  <a:cubicBezTo>
                    <a:pt x="10021" y="3808"/>
                    <a:pt x="10622" y="4410"/>
                    <a:pt x="10622" y="5147"/>
                  </a:cubicBezTo>
                  <a:lnTo>
                    <a:pt x="10622" y="5162"/>
                  </a:lnTo>
                  <a:cubicBezTo>
                    <a:pt x="10216" y="5418"/>
                    <a:pt x="9754" y="5546"/>
                    <a:pt x="9291" y="5546"/>
                  </a:cubicBezTo>
                  <a:cubicBezTo>
                    <a:pt x="8828" y="5546"/>
                    <a:pt x="8366" y="5418"/>
                    <a:pt x="7959" y="5162"/>
                  </a:cubicBezTo>
                  <a:cubicBezTo>
                    <a:pt x="7959" y="5162"/>
                    <a:pt x="7959" y="5147"/>
                    <a:pt x="7959" y="5147"/>
                  </a:cubicBezTo>
                  <a:cubicBezTo>
                    <a:pt x="7959" y="4410"/>
                    <a:pt x="8546" y="3808"/>
                    <a:pt x="9283" y="3808"/>
                  </a:cubicBezTo>
                  <a:close/>
                  <a:moveTo>
                    <a:pt x="9282" y="11291"/>
                  </a:moveTo>
                  <a:cubicBezTo>
                    <a:pt x="9581" y="11291"/>
                    <a:pt x="9870" y="11527"/>
                    <a:pt x="9870" y="11873"/>
                  </a:cubicBezTo>
                  <a:cubicBezTo>
                    <a:pt x="9870" y="12204"/>
                    <a:pt x="9614" y="12460"/>
                    <a:pt x="9283" y="12460"/>
                  </a:cubicBezTo>
                  <a:cubicBezTo>
                    <a:pt x="8757" y="12460"/>
                    <a:pt x="8501" y="11828"/>
                    <a:pt x="8877" y="11467"/>
                  </a:cubicBezTo>
                  <a:cubicBezTo>
                    <a:pt x="8994" y="11345"/>
                    <a:pt x="9139" y="11291"/>
                    <a:pt x="9282" y="11291"/>
                  </a:cubicBezTo>
                  <a:close/>
                  <a:moveTo>
                    <a:pt x="3193" y="11301"/>
                  </a:moveTo>
                  <a:cubicBezTo>
                    <a:pt x="3707" y="11301"/>
                    <a:pt x="3953" y="11922"/>
                    <a:pt x="3596" y="12294"/>
                  </a:cubicBezTo>
                  <a:cubicBezTo>
                    <a:pt x="3474" y="12416"/>
                    <a:pt x="3326" y="12470"/>
                    <a:pt x="3181" y="12470"/>
                  </a:cubicBezTo>
                  <a:cubicBezTo>
                    <a:pt x="2877" y="12470"/>
                    <a:pt x="2588" y="12234"/>
                    <a:pt x="2588" y="11888"/>
                  </a:cubicBezTo>
                  <a:cubicBezTo>
                    <a:pt x="2588" y="11557"/>
                    <a:pt x="2844" y="11301"/>
                    <a:pt x="3175" y="11301"/>
                  </a:cubicBezTo>
                  <a:cubicBezTo>
                    <a:pt x="3181" y="11301"/>
                    <a:pt x="3187" y="11301"/>
                    <a:pt x="3193" y="11301"/>
                  </a:cubicBezTo>
                  <a:close/>
                  <a:moveTo>
                    <a:pt x="9297" y="10310"/>
                  </a:moveTo>
                  <a:cubicBezTo>
                    <a:pt x="10332" y="10310"/>
                    <a:pt x="11254" y="11149"/>
                    <a:pt x="11254" y="12279"/>
                  </a:cubicBezTo>
                  <a:cubicBezTo>
                    <a:pt x="11254" y="12761"/>
                    <a:pt x="11074" y="13227"/>
                    <a:pt x="10758" y="13573"/>
                  </a:cubicBezTo>
                  <a:cubicBezTo>
                    <a:pt x="10683" y="13317"/>
                    <a:pt x="10547" y="13092"/>
                    <a:pt x="10367" y="12896"/>
                  </a:cubicBezTo>
                  <a:cubicBezTo>
                    <a:pt x="10261" y="12806"/>
                    <a:pt x="10156" y="12715"/>
                    <a:pt x="10036" y="12655"/>
                  </a:cubicBezTo>
                  <a:cubicBezTo>
                    <a:pt x="10743" y="11978"/>
                    <a:pt x="10261" y="10774"/>
                    <a:pt x="9283" y="10774"/>
                  </a:cubicBezTo>
                  <a:cubicBezTo>
                    <a:pt x="8305" y="10774"/>
                    <a:pt x="7824" y="11978"/>
                    <a:pt x="8531" y="12655"/>
                  </a:cubicBezTo>
                  <a:cubicBezTo>
                    <a:pt x="8185" y="12851"/>
                    <a:pt x="7929" y="13182"/>
                    <a:pt x="7824" y="13573"/>
                  </a:cubicBezTo>
                  <a:cubicBezTo>
                    <a:pt x="6906" y="12550"/>
                    <a:pt x="7297" y="10925"/>
                    <a:pt x="8591" y="10443"/>
                  </a:cubicBezTo>
                  <a:cubicBezTo>
                    <a:pt x="8826" y="10352"/>
                    <a:pt x="9065" y="10310"/>
                    <a:pt x="9297" y="10310"/>
                  </a:cubicBezTo>
                  <a:close/>
                  <a:moveTo>
                    <a:pt x="3175" y="12994"/>
                  </a:moveTo>
                  <a:cubicBezTo>
                    <a:pt x="3668" y="12994"/>
                    <a:pt x="4160" y="13317"/>
                    <a:pt x="4183" y="13964"/>
                  </a:cubicBezTo>
                  <a:cubicBezTo>
                    <a:pt x="3874" y="14152"/>
                    <a:pt x="3525" y="14246"/>
                    <a:pt x="3175" y="14246"/>
                  </a:cubicBezTo>
                  <a:cubicBezTo>
                    <a:pt x="2825" y="14246"/>
                    <a:pt x="2475" y="14152"/>
                    <a:pt x="2167" y="13964"/>
                  </a:cubicBezTo>
                  <a:cubicBezTo>
                    <a:pt x="2189" y="13317"/>
                    <a:pt x="2682" y="12994"/>
                    <a:pt x="3175" y="12994"/>
                  </a:cubicBezTo>
                  <a:close/>
                  <a:moveTo>
                    <a:pt x="9291" y="12994"/>
                  </a:moveTo>
                  <a:cubicBezTo>
                    <a:pt x="9784" y="12994"/>
                    <a:pt x="10276" y="13317"/>
                    <a:pt x="10307" y="13964"/>
                  </a:cubicBezTo>
                  <a:cubicBezTo>
                    <a:pt x="9991" y="14152"/>
                    <a:pt x="9637" y="14246"/>
                    <a:pt x="9285" y="14246"/>
                  </a:cubicBezTo>
                  <a:cubicBezTo>
                    <a:pt x="8934" y="14246"/>
                    <a:pt x="8584" y="14152"/>
                    <a:pt x="8275" y="13964"/>
                  </a:cubicBezTo>
                  <a:cubicBezTo>
                    <a:pt x="8305" y="13317"/>
                    <a:pt x="8798" y="12994"/>
                    <a:pt x="9291" y="12994"/>
                  </a:cubicBezTo>
                  <a:close/>
                  <a:moveTo>
                    <a:pt x="9297" y="1"/>
                  </a:moveTo>
                  <a:cubicBezTo>
                    <a:pt x="8091" y="1"/>
                    <a:pt x="6918" y="727"/>
                    <a:pt x="6455" y="1988"/>
                  </a:cubicBezTo>
                  <a:cubicBezTo>
                    <a:pt x="6361" y="2186"/>
                    <a:pt x="6526" y="2336"/>
                    <a:pt x="6689" y="2336"/>
                  </a:cubicBezTo>
                  <a:cubicBezTo>
                    <a:pt x="6786" y="2336"/>
                    <a:pt x="6882" y="2283"/>
                    <a:pt x="6921" y="2153"/>
                  </a:cubicBezTo>
                  <a:cubicBezTo>
                    <a:pt x="7305" y="1115"/>
                    <a:pt x="8284" y="499"/>
                    <a:pt x="9299" y="499"/>
                  </a:cubicBezTo>
                  <a:cubicBezTo>
                    <a:pt x="9755" y="499"/>
                    <a:pt x="10218" y="624"/>
                    <a:pt x="10638" y="889"/>
                  </a:cubicBezTo>
                  <a:cubicBezTo>
                    <a:pt x="12007" y="1762"/>
                    <a:pt x="12217" y="3658"/>
                    <a:pt x="11089" y="4801"/>
                  </a:cubicBezTo>
                  <a:cubicBezTo>
                    <a:pt x="10984" y="4245"/>
                    <a:pt x="10622" y="3778"/>
                    <a:pt x="10126" y="3522"/>
                  </a:cubicBezTo>
                  <a:cubicBezTo>
                    <a:pt x="11059" y="2740"/>
                    <a:pt x="10502" y="1220"/>
                    <a:pt x="9283" y="1220"/>
                  </a:cubicBezTo>
                  <a:cubicBezTo>
                    <a:pt x="8080" y="1220"/>
                    <a:pt x="7523" y="2740"/>
                    <a:pt x="8456" y="3522"/>
                  </a:cubicBezTo>
                  <a:cubicBezTo>
                    <a:pt x="7959" y="3778"/>
                    <a:pt x="7598" y="4245"/>
                    <a:pt x="7493" y="4801"/>
                  </a:cubicBezTo>
                  <a:cubicBezTo>
                    <a:pt x="7057" y="4365"/>
                    <a:pt x="6786" y="3778"/>
                    <a:pt x="6771" y="3146"/>
                  </a:cubicBezTo>
                  <a:cubicBezTo>
                    <a:pt x="6757" y="3019"/>
                    <a:pt x="6650" y="2919"/>
                    <a:pt x="6526" y="2919"/>
                  </a:cubicBezTo>
                  <a:cubicBezTo>
                    <a:pt x="6517" y="2919"/>
                    <a:pt x="6509" y="2920"/>
                    <a:pt x="6500" y="2921"/>
                  </a:cubicBezTo>
                  <a:cubicBezTo>
                    <a:pt x="6365" y="2921"/>
                    <a:pt x="6259" y="3041"/>
                    <a:pt x="6259" y="3176"/>
                  </a:cubicBezTo>
                  <a:cubicBezTo>
                    <a:pt x="6334" y="4696"/>
                    <a:pt x="7523" y="5915"/>
                    <a:pt x="9043" y="6050"/>
                  </a:cubicBezTo>
                  <a:lnTo>
                    <a:pt x="9043" y="7585"/>
                  </a:lnTo>
                  <a:lnTo>
                    <a:pt x="3175" y="7585"/>
                  </a:lnTo>
                  <a:cubicBezTo>
                    <a:pt x="3039" y="7585"/>
                    <a:pt x="2919" y="7690"/>
                    <a:pt x="2919" y="7841"/>
                  </a:cubicBezTo>
                  <a:lnTo>
                    <a:pt x="2919" y="9827"/>
                  </a:lnTo>
                  <a:cubicBezTo>
                    <a:pt x="933" y="10037"/>
                    <a:pt x="0" y="12414"/>
                    <a:pt x="1324" y="13919"/>
                  </a:cubicBezTo>
                  <a:cubicBezTo>
                    <a:pt x="1827" y="14490"/>
                    <a:pt x="2494" y="14753"/>
                    <a:pt x="3154" y="14753"/>
                  </a:cubicBezTo>
                  <a:cubicBezTo>
                    <a:pt x="4233" y="14753"/>
                    <a:pt x="5293" y="14049"/>
                    <a:pt x="5582" y="12836"/>
                  </a:cubicBezTo>
                  <a:cubicBezTo>
                    <a:pt x="5643" y="12636"/>
                    <a:pt x="5488" y="12511"/>
                    <a:pt x="5335" y="12511"/>
                  </a:cubicBezTo>
                  <a:cubicBezTo>
                    <a:pt x="5222" y="12511"/>
                    <a:pt x="5111" y="12578"/>
                    <a:pt x="5086" y="12730"/>
                  </a:cubicBezTo>
                  <a:cubicBezTo>
                    <a:pt x="5010" y="13046"/>
                    <a:pt x="4860" y="13347"/>
                    <a:pt x="4634" y="13588"/>
                  </a:cubicBezTo>
                  <a:cubicBezTo>
                    <a:pt x="4574" y="13332"/>
                    <a:pt x="4439" y="13092"/>
                    <a:pt x="4243" y="12911"/>
                  </a:cubicBezTo>
                  <a:cubicBezTo>
                    <a:pt x="4153" y="12806"/>
                    <a:pt x="4047" y="12730"/>
                    <a:pt x="3927" y="12655"/>
                  </a:cubicBezTo>
                  <a:cubicBezTo>
                    <a:pt x="4634" y="11978"/>
                    <a:pt x="4153" y="10790"/>
                    <a:pt x="3175" y="10790"/>
                  </a:cubicBezTo>
                  <a:cubicBezTo>
                    <a:pt x="2197" y="10790"/>
                    <a:pt x="1715" y="11978"/>
                    <a:pt x="2423" y="12655"/>
                  </a:cubicBezTo>
                  <a:cubicBezTo>
                    <a:pt x="2076" y="12866"/>
                    <a:pt x="1806" y="13197"/>
                    <a:pt x="1715" y="13588"/>
                  </a:cubicBezTo>
                  <a:cubicBezTo>
                    <a:pt x="873" y="12640"/>
                    <a:pt x="1129" y="11166"/>
                    <a:pt x="2227" y="10549"/>
                  </a:cubicBezTo>
                  <a:cubicBezTo>
                    <a:pt x="2528" y="10386"/>
                    <a:pt x="2849" y="10310"/>
                    <a:pt x="3163" y="10310"/>
                  </a:cubicBezTo>
                  <a:cubicBezTo>
                    <a:pt x="4013" y="10310"/>
                    <a:pt x="4818" y="10863"/>
                    <a:pt x="5071" y="11752"/>
                  </a:cubicBezTo>
                  <a:cubicBezTo>
                    <a:pt x="5101" y="11893"/>
                    <a:pt x="5203" y="11954"/>
                    <a:pt x="5307" y="11954"/>
                  </a:cubicBezTo>
                  <a:cubicBezTo>
                    <a:pt x="5459" y="11954"/>
                    <a:pt x="5615" y="11823"/>
                    <a:pt x="5552" y="11617"/>
                  </a:cubicBezTo>
                  <a:cubicBezTo>
                    <a:pt x="5281" y="10639"/>
                    <a:pt x="4439" y="9932"/>
                    <a:pt x="3431" y="9827"/>
                  </a:cubicBezTo>
                  <a:lnTo>
                    <a:pt x="3431" y="8096"/>
                  </a:lnTo>
                  <a:lnTo>
                    <a:pt x="9043" y="8096"/>
                  </a:lnTo>
                  <a:lnTo>
                    <a:pt x="9043" y="9827"/>
                  </a:lnTo>
                  <a:cubicBezTo>
                    <a:pt x="7734" y="9962"/>
                    <a:pt x="6756" y="11105"/>
                    <a:pt x="6831" y="12414"/>
                  </a:cubicBezTo>
                  <a:cubicBezTo>
                    <a:pt x="6891" y="13723"/>
                    <a:pt x="7974" y="14747"/>
                    <a:pt x="9283" y="14747"/>
                  </a:cubicBezTo>
                  <a:cubicBezTo>
                    <a:pt x="10607" y="14747"/>
                    <a:pt x="11691" y="13723"/>
                    <a:pt x="11751" y="12414"/>
                  </a:cubicBezTo>
                  <a:cubicBezTo>
                    <a:pt x="11811" y="11105"/>
                    <a:pt x="10848" y="9962"/>
                    <a:pt x="9539" y="9827"/>
                  </a:cubicBezTo>
                  <a:lnTo>
                    <a:pt x="9539" y="8096"/>
                  </a:lnTo>
                  <a:lnTo>
                    <a:pt x="11962" y="8096"/>
                  </a:lnTo>
                  <a:cubicBezTo>
                    <a:pt x="11971" y="8097"/>
                    <a:pt x="11981" y="8097"/>
                    <a:pt x="11990" y="8097"/>
                  </a:cubicBezTo>
                  <a:cubicBezTo>
                    <a:pt x="12328" y="8097"/>
                    <a:pt x="12328" y="7584"/>
                    <a:pt x="11990" y="7584"/>
                  </a:cubicBezTo>
                  <a:cubicBezTo>
                    <a:pt x="11981" y="7584"/>
                    <a:pt x="11971" y="7584"/>
                    <a:pt x="11962" y="7585"/>
                  </a:cubicBezTo>
                  <a:lnTo>
                    <a:pt x="9539" y="7585"/>
                  </a:lnTo>
                  <a:lnTo>
                    <a:pt x="9539" y="6050"/>
                  </a:lnTo>
                  <a:cubicBezTo>
                    <a:pt x="10066" y="6005"/>
                    <a:pt x="10577" y="5824"/>
                    <a:pt x="11014" y="5523"/>
                  </a:cubicBezTo>
                  <a:cubicBezTo>
                    <a:pt x="12699" y="4350"/>
                    <a:pt x="12759" y="1882"/>
                    <a:pt x="11134" y="634"/>
                  </a:cubicBezTo>
                  <a:cubicBezTo>
                    <a:pt x="10578" y="203"/>
                    <a:pt x="9933" y="1"/>
                    <a:pt x="9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2"/>
            <p:cNvSpPr/>
            <p:nvPr/>
          </p:nvSpPr>
          <p:spPr>
            <a:xfrm>
              <a:off x="7241925" y="1451250"/>
              <a:ext cx="130925" cy="179075"/>
            </a:xfrm>
            <a:custGeom>
              <a:avLst/>
              <a:gdLst/>
              <a:ahLst/>
              <a:cxnLst/>
              <a:rect l="l" t="t" r="r" b="b"/>
              <a:pathLst>
                <a:path w="5237" h="7163" extrusionOk="0">
                  <a:moveTo>
                    <a:pt x="2641" y="3707"/>
                  </a:moveTo>
                  <a:cubicBezTo>
                    <a:pt x="2945" y="3707"/>
                    <a:pt x="3236" y="3947"/>
                    <a:pt x="3236" y="4304"/>
                  </a:cubicBezTo>
                  <a:cubicBezTo>
                    <a:pt x="3236" y="4620"/>
                    <a:pt x="2965" y="4876"/>
                    <a:pt x="2649" y="4876"/>
                  </a:cubicBezTo>
                  <a:cubicBezTo>
                    <a:pt x="2122" y="4876"/>
                    <a:pt x="1867" y="4244"/>
                    <a:pt x="2228" y="3883"/>
                  </a:cubicBezTo>
                  <a:cubicBezTo>
                    <a:pt x="2349" y="3761"/>
                    <a:pt x="2497" y="3707"/>
                    <a:pt x="2641" y="3707"/>
                  </a:cubicBezTo>
                  <a:close/>
                  <a:moveTo>
                    <a:pt x="2649" y="2739"/>
                  </a:moveTo>
                  <a:cubicBezTo>
                    <a:pt x="4334" y="2739"/>
                    <a:pt x="5237" y="4740"/>
                    <a:pt x="4108" y="6004"/>
                  </a:cubicBezTo>
                  <a:cubicBezTo>
                    <a:pt x="4048" y="5748"/>
                    <a:pt x="3913" y="5523"/>
                    <a:pt x="3717" y="5327"/>
                  </a:cubicBezTo>
                  <a:cubicBezTo>
                    <a:pt x="3627" y="5237"/>
                    <a:pt x="3522" y="5146"/>
                    <a:pt x="3401" y="5086"/>
                  </a:cubicBezTo>
                  <a:cubicBezTo>
                    <a:pt x="4108" y="4409"/>
                    <a:pt x="3627" y="3206"/>
                    <a:pt x="2649" y="3206"/>
                  </a:cubicBezTo>
                  <a:cubicBezTo>
                    <a:pt x="1671" y="3206"/>
                    <a:pt x="1190" y="4409"/>
                    <a:pt x="1897" y="5086"/>
                  </a:cubicBezTo>
                  <a:cubicBezTo>
                    <a:pt x="1536" y="5282"/>
                    <a:pt x="1280" y="5613"/>
                    <a:pt x="1175" y="6004"/>
                  </a:cubicBezTo>
                  <a:cubicBezTo>
                    <a:pt x="61" y="4740"/>
                    <a:pt x="949" y="2739"/>
                    <a:pt x="2649" y="2739"/>
                  </a:cubicBezTo>
                  <a:close/>
                  <a:moveTo>
                    <a:pt x="2643" y="5410"/>
                  </a:moveTo>
                  <a:cubicBezTo>
                    <a:pt x="3134" y="5410"/>
                    <a:pt x="3627" y="5733"/>
                    <a:pt x="3657" y="6380"/>
                  </a:cubicBezTo>
                  <a:cubicBezTo>
                    <a:pt x="3349" y="6568"/>
                    <a:pt x="2999" y="6662"/>
                    <a:pt x="2649" y="6662"/>
                  </a:cubicBezTo>
                  <a:cubicBezTo>
                    <a:pt x="2299" y="6662"/>
                    <a:pt x="1949" y="6568"/>
                    <a:pt x="1641" y="6380"/>
                  </a:cubicBezTo>
                  <a:cubicBezTo>
                    <a:pt x="1664" y="5733"/>
                    <a:pt x="2153" y="5410"/>
                    <a:pt x="2643" y="5410"/>
                  </a:cubicBezTo>
                  <a:close/>
                  <a:moveTo>
                    <a:pt x="302" y="1"/>
                  </a:moveTo>
                  <a:cubicBezTo>
                    <a:pt x="1" y="31"/>
                    <a:pt x="1" y="482"/>
                    <a:pt x="302" y="512"/>
                  </a:cubicBezTo>
                  <a:lnTo>
                    <a:pt x="2393" y="512"/>
                  </a:lnTo>
                  <a:lnTo>
                    <a:pt x="2393" y="2243"/>
                  </a:lnTo>
                  <a:cubicBezTo>
                    <a:pt x="1084" y="2378"/>
                    <a:pt x="106" y="3521"/>
                    <a:pt x="182" y="4830"/>
                  </a:cubicBezTo>
                  <a:cubicBezTo>
                    <a:pt x="242" y="6139"/>
                    <a:pt x="1325" y="7163"/>
                    <a:pt x="2649" y="7163"/>
                  </a:cubicBezTo>
                  <a:cubicBezTo>
                    <a:pt x="3958" y="7163"/>
                    <a:pt x="5041" y="6139"/>
                    <a:pt x="5102" y="4830"/>
                  </a:cubicBezTo>
                  <a:cubicBezTo>
                    <a:pt x="5177" y="3521"/>
                    <a:pt x="4199" y="2378"/>
                    <a:pt x="2890" y="2243"/>
                  </a:cubicBezTo>
                  <a:lnTo>
                    <a:pt x="2905" y="2243"/>
                  </a:lnTo>
                  <a:lnTo>
                    <a:pt x="2905" y="257"/>
                  </a:lnTo>
                  <a:cubicBezTo>
                    <a:pt x="2890" y="121"/>
                    <a:pt x="2784" y="1"/>
                    <a:pt x="2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52"/>
          <p:cNvGrpSpPr/>
          <p:nvPr/>
        </p:nvGrpSpPr>
        <p:grpSpPr>
          <a:xfrm>
            <a:off x="3326515" y="1752840"/>
            <a:ext cx="447538" cy="464824"/>
            <a:chOff x="6432850" y="3046500"/>
            <a:chExt cx="344950" cy="429200"/>
          </a:xfrm>
        </p:grpSpPr>
        <p:sp>
          <p:nvSpPr>
            <p:cNvPr id="2333" name="Google Shape;2333;p52"/>
            <p:cNvSpPr/>
            <p:nvPr/>
          </p:nvSpPr>
          <p:spPr>
            <a:xfrm>
              <a:off x="6432850" y="3046500"/>
              <a:ext cx="344950" cy="429200"/>
            </a:xfrm>
            <a:custGeom>
              <a:avLst/>
              <a:gdLst/>
              <a:ahLst/>
              <a:cxnLst/>
              <a:rect l="l" t="t" r="r" b="b"/>
              <a:pathLst>
                <a:path w="13798" h="17168" extrusionOk="0">
                  <a:moveTo>
                    <a:pt x="241" y="0"/>
                  </a:moveTo>
                  <a:cubicBezTo>
                    <a:pt x="106" y="0"/>
                    <a:pt x="0" y="120"/>
                    <a:pt x="0" y="256"/>
                  </a:cubicBezTo>
                  <a:lnTo>
                    <a:pt x="0" y="14504"/>
                  </a:lnTo>
                  <a:cubicBezTo>
                    <a:pt x="0" y="14640"/>
                    <a:pt x="106" y="14745"/>
                    <a:pt x="241" y="14760"/>
                  </a:cubicBezTo>
                  <a:lnTo>
                    <a:pt x="1309" y="14760"/>
                  </a:lnTo>
                  <a:lnTo>
                    <a:pt x="1309" y="15708"/>
                  </a:lnTo>
                  <a:cubicBezTo>
                    <a:pt x="1309" y="15843"/>
                    <a:pt x="1430" y="15964"/>
                    <a:pt x="1565" y="15964"/>
                  </a:cubicBezTo>
                  <a:lnTo>
                    <a:pt x="2633" y="15964"/>
                  </a:lnTo>
                  <a:lnTo>
                    <a:pt x="2633" y="16912"/>
                  </a:lnTo>
                  <a:cubicBezTo>
                    <a:pt x="2618" y="17047"/>
                    <a:pt x="2739" y="17167"/>
                    <a:pt x="2874" y="17167"/>
                  </a:cubicBezTo>
                  <a:lnTo>
                    <a:pt x="13542" y="17167"/>
                  </a:lnTo>
                  <a:cubicBezTo>
                    <a:pt x="13677" y="17167"/>
                    <a:pt x="13797" y="17047"/>
                    <a:pt x="13797" y="16912"/>
                  </a:cubicBezTo>
                  <a:lnTo>
                    <a:pt x="13797" y="5732"/>
                  </a:lnTo>
                  <a:cubicBezTo>
                    <a:pt x="13797" y="5559"/>
                    <a:pt x="13670" y="5473"/>
                    <a:pt x="13542" y="5473"/>
                  </a:cubicBezTo>
                  <a:cubicBezTo>
                    <a:pt x="13414" y="5473"/>
                    <a:pt x="13286" y="5559"/>
                    <a:pt x="13286" y="5732"/>
                  </a:cubicBezTo>
                  <a:lnTo>
                    <a:pt x="13286" y="16656"/>
                  </a:lnTo>
                  <a:lnTo>
                    <a:pt x="3130" y="16656"/>
                  </a:lnTo>
                  <a:lnTo>
                    <a:pt x="3130" y="2919"/>
                  </a:lnTo>
                  <a:lnTo>
                    <a:pt x="13286" y="2919"/>
                  </a:lnTo>
                  <a:lnTo>
                    <a:pt x="13286" y="4634"/>
                  </a:lnTo>
                  <a:cubicBezTo>
                    <a:pt x="13286" y="4770"/>
                    <a:pt x="13406" y="4875"/>
                    <a:pt x="13542" y="4875"/>
                  </a:cubicBezTo>
                  <a:lnTo>
                    <a:pt x="13542" y="4890"/>
                  </a:lnTo>
                  <a:cubicBezTo>
                    <a:pt x="13692" y="4890"/>
                    <a:pt x="13797" y="4785"/>
                    <a:pt x="13797" y="4634"/>
                  </a:cubicBezTo>
                  <a:lnTo>
                    <a:pt x="13797" y="2663"/>
                  </a:lnTo>
                  <a:cubicBezTo>
                    <a:pt x="13797" y="2513"/>
                    <a:pt x="13692" y="2407"/>
                    <a:pt x="13542" y="2407"/>
                  </a:cubicBezTo>
                  <a:lnTo>
                    <a:pt x="12488" y="2407"/>
                  </a:lnTo>
                  <a:lnTo>
                    <a:pt x="12488" y="1459"/>
                  </a:lnTo>
                  <a:cubicBezTo>
                    <a:pt x="12488" y="1309"/>
                    <a:pt x="12368" y="1204"/>
                    <a:pt x="12233" y="1204"/>
                  </a:cubicBezTo>
                  <a:lnTo>
                    <a:pt x="11164" y="1204"/>
                  </a:lnTo>
                  <a:lnTo>
                    <a:pt x="11164" y="256"/>
                  </a:lnTo>
                  <a:cubicBezTo>
                    <a:pt x="11164" y="105"/>
                    <a:pt x="11059" y="0"/>
                    <a:pt x="10924" y="0"/>
                  </a:cubicBezTo>
                  <a:lnTo>
                    <a:pt x="6545" y="0"/>
                  </a:lnTo>
                  <a:cubicBezTo>
                    <a:pt x="6229" y="30"/>
                    <a:pt x="6229" y="481"/>
                    <a:pt x="6545" y="497"/>
                  </a:cubicBezTo>
                  <a:lnTo>
                    <a:pt x="10668" y="497"/>
                  </a:lnTo>
                  <a:lnTo>
                    <a:pt x="10668" y="1204"/>
                  </a:lnTo>
                  <a:lnTo>
                    <a:pt x="1565" y="1204"/>
                  </a:lnTo>
                  <a:cubicBezTo>
                    <a:pt x="1430" y="1204"/>
                    <a:pt x="1309" y="1324"/>
                    <a:pt x="1324" y="1459"/>
                  </a:cubicBezTo>
                  <a:lnTo>
                    <a:pt x="1324" y="8200"/>
                  </a:lnTo>
                  <a:cubicBezTo>
                    <a:pt x="1302" y="8381"/>
                    <a:pt x="1434" y="8471"/>
                    <a:pt x="1567" y="8471"/>
                  </a:cubicBezTo>
                  <a:cubicBezTo>
                    <a:pt x="1701" y="8471"/>
                    <a:pt x="1836" y="8381"/>
                    <a:pt x="1821" y="8200"/>
                  </a:cubicBezTo>
                  <a:lnTo>
                    <a:pt x="1821" y="1715"/>
                  </a:lnTo>
                  <a:lnTo>
                    <a:pt x="11977" y="1715"/>
                  </a:lnTo>
                  <a:lnTo>
                    <a:pt x="11977" y="2407"/>
                  </a:lnTo>
                  <a:lnTo>
                    <a:pt x="2874" y="2407"/>
                  </a:lnTo>
                  <a:cubicBezTo>
                    <a:pt x="2739" y="2407"/>
                    <a:pt x="2618" y="2528"/>
                    <a:pt x="2633" y="2663"/>
                  </a:cubicBezTo>
                  <a:lnTo>
                    <a:pt x="2633" y="15452"/>
                  </a:lnTo>
                  <a:lnTo>
                    <a:pt x="1821" y="15452"/>
                  </a:lnTo>
                  <a:lnTo>
                    <a:pt x="1821" y="9298"/>
                  </a:lnTo>
                  <a:cubicBezTo>
                    <a:pt x="1836" y="9110"/>
                    <a:pt x="1701" y="9016"/>
                    <a:pt x="1565" y="9016"/>
                  </a:cubicBezTo>
                  <a:cubicBezTo>
                    <a:pt x="1430" y="9016"/>
                    <a:pt x="1294" y="9110"/>
                    <a:pt x="1309" y="9298"/>
                  </a:cubicBezTo>
                  <a:lnTo>
                    <a:pt x="1309" y="14248"/>
                  </a:lnTo>
                  <a:lnTo>
                    <a:pt x="497" y="14248"/>
                  </a:lnTo>
                  <a:lnTo>
                    <a:pt x="497" y="497"/>
                  </a:lnTo>
                  <a:lnTo>
                    <a:pt x="5447" y="497"/>
                  </a:lnTo>
                  <a:cubicBezTo>
                    <a:pt x="5748" y="481"/>
                    <a:pt x="5748" y="30"/>
                    <a:pt x="5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2"/>
            <p:cNvSpPr/>
            <p:nvPr/>
          </p:nvSpPr>
          <p:spPr>
            <a:xfrm>
              <a:off x="6537050" y="3140900"/>
              <a:ext cx="208025" cy="75250"/>
            </a:xfrm>
            <a:custGeom>
              <a:avLst/>
              <a:gdLst/>
              <a:ahLst/>
              <a:cxnLst/>
              <a:rect l="l" t="t" r="r" b="b"/>
              <a:pathLst>
                <a:path w="8321" h="3010" extrusionOk="0">
                  <a:moveTo>
                    <a:pt x="7809" y="497"/>
                  </a:moveTo>
                  <a:lnTo>
                    <a:pt x="7809" y="2513"/>
                  </a:lnTo>
                  <a:lnTo>
                    <a:pt x="497" y="2513"/>
                  </a:lnTo>
                  <a:lnTo>
                    <a:pt x="497" y="497"/>
                  </a:lnTo>
                  <a:close/>
                  <a:moveTo>
                    <a:pt x="256" y="1"/>
                  </a:moveTo>
                  <a:cubicBezTo>
                    <a:pt x="105" y="1"/>
                    <a:pt x="0" y="106"/>
                    <a:pt x="0" y="256"/>
                  </a:cubicBezTo>
                  <a:lnTo>
                    <a:pt x="0" y="2769"/>
                  </a:lnTo>
                  <a:cubicBezTo>
                    <a:pt x="0" y="2904"/>
                    <a:pt x="105" y="3010"/>
                    <a:pt x="256" y="3010"/>
                  </a:cubicBezTo>
                  <a:lnTo>
                    <a:pt x="8080" y="3010"/>
                  </a:lnTo>
                  <a:cubicBezTo>
                    <a:pt x="8215" y="3010"/>
                    <a:pt x="8320" y="2904"/>
                    <a:pt x="8320" y="2769"/>
                  </a:cubicBezTo>
                  <a:lnTo>
                    <a:pt x="8320" y="256"/>
                  </a:lnTo>
                  <a:cubicBezTo>
                    <a:pt x="8320" y="106"/>
                    <a:pt x="8200" y="1"/>
                    <a:pt x="8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2"/>
            <p:cNvSpPr/>
            <p:nvPr/>
          </p:nvSpPr>
          <p:spPr>
            <a:xfrm>
              <a:off x="6537050" y="3234550"/>
              <a:ext cx="97050" cy="92950"/>
            </a:xfrm>
            <a:custGeom>
              <a:avLst/>
              <a:gdLst/>
              <a:ahLst/>
              <a:cxnLst/>
              <a:rect l="l" t="t" r="r" b="b"/>
              <a:pathLst>
                <a:path w="3882" h="3718" extrusionOk="0">
                  <a:moveTo>
                    <a:pt x="3385" y="497"/>
                  </a:moveTo>
                  <a:lnTo>
                    <a:pt x="3385" y="3206"/>
                  </a:lnTo>
                  <a:lnTo>
                    <a:pt x="497" y="3206"/>
                  </a:lnTo>
                  <a:lnTo>
                    <a:pt x="497" y="497"/>
                  </a:lnTo>
                  <a:close/>
                  <a:moveTo>
                    <a:pt x="256" y="1"/>
                  </a:moveTo>
                  <a:cubicBezTo>
                    <a:pt x="105" y="1"/>
                    <a:pt x="0" y="106"/>
                    <a:pt x="0" y="257"/>
                  </a:cubicBezTo>
                  <a:lnTo>
                    <a:pt x="0" y="3461"/>
                  </a:lnTo>
                  <a:cubicBezTo>
                    <a:pt x="0" y="3597"/>
                    <a:pt x="105" y="3717"/>
                    <a:pt x="256" y="3717"/>
                  </a:cubicBezTo>
                  <a:lnTo>
                    <a:pt x="3641" y="3717"/>
                  </a:lnTo>
                  <a:cubicBezTo>
                    <a:pt x="3777" y="3717"/>
                    <a:pt x="3882" y="3597"/>
                    <a:pt x="3882" y="3461"/>
                  </a:cubicBezTo>
                  <a:lnTo>
                    <a:pt x="3882" y="242"/>
                  </a:lnTo>
                  <a:cubicBezTo>
                    <a:pt x="3882" y="106"/>
                    <a:pt x="3777" y="1"/>
                    <a:pt x="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2"/>
            <p:cNvSpPr/>
            <p:nvPr/>
          </p:nvSpPr>
          <p:spPr>
            <a:xfrm>
              <a:off x="6652000" y="3234525"/>
              <a:ext cx="95475" cy="12500"/>
            </a:xfrm>
            <a:custGeom>
              <a:avLst/>
              <a:gdLst/>
              <a:ahLst/>
              <a:cxnLst/>
              <a:rect l="l" t="t" r="r" b="b"/>
              <a:pathLst>
                <a:path w="3819" h="500" extrusionOk="0">
                  <a:moveTo>
                    <a:pt x="324" y="1"/>
                  </a:moveTo>
                  <a:cubicBezTo>
                    <a:pt x="0" y="1"/>
                    <a:pt x="0" y="500"/>
                    <a:pt x="324" y="500"/>
                  </a:cubicBezTo>
                  <a:cubicBezTo>
                    <a:pt x="333" y="500"/>
                    <a:pt x="343" y="499"/>
                    <a:pt x="352" y="498"/>
                  </a:cubicBezTo>
                  <a:lnTo>
                    <a:pt x="3467" y="498"/>
                  </a:lnTo>
                  <a:cubicBezTo>
                    <a:pt x="3476" y="499"/>
                    <a:pt x="3485" y="500"/>
                    <a:pt x="3494" y="500"/>
                  </a:cubicBezTo>
                  <a:cubicBezTo>
                    <a:pt x="3819" y="500"/>
                    <a:pt x="3819" y="1"/>
                    <a:pt x="3494" y="1"/>
                  </a:cubicBezTo>
                  <a:cubicBezTo>
                    <a:pt x="3485" y="1"/>
                    <a:pt x="3476" y="1"/>
                    <a:pt x="3467" y="2"/>
                  </a:cubicBezTo>
                  <a:lnTo>
                    <a:pt x="352" y="2"/>
                  </a:lnTo>
                  <a:cubicBezTo>
                    <a:pt x="343" y="1"/>
                    <a:pt x="333" y="1"/>
                    <a:pt x="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2"/>
            <p:cNvSpPr/>
            <p:nvPr/>
          </p:nvSpPr>
          <p:spPr>
            <a:xfrm>
              <a:off x="6652525" y="3261275"/>
              <a:ext cx="94425" cy="12425"/>
            </a:xfrm>
            <a:custGeom>
              <a:avLst/>
              <a:gdLst/>
              <a:ahLst/>
              <a:cxnLst/>
              <a:rect l="l" t="t" r="r" b="b"/>
              <a:pathLst>
                <a:path w="3777" h="497" extrusionOk="0">
                  <a:moveTo>
                    <a:pt x="331" y="0"/>
                  </a:moveTo>
                  <a:cubicBezTo>
                    <a:pt x="0" y="0"/>
                    <a:pt x="0" y="497"/>
                    <a:pt x="331" y="497"/>
                  </a:cubicBezTo>
                  <a:lnTo>
                    <a:pt x="3446" y="497"/>
                  </a:lnTo>
                  <a:cubicBezTo>
                    <a:pt x="3777" y="497"/>
                    <a:pt x="3777" y="0"/>
                    <a:pt x="3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2"/>
            <p:cNvSpPr/>
            <p:nvPr/>
          </p:nvSpPr>
          <p:spPr>
            <a:xfrm>
              <a:off x="6652000" y="3287950"/>
              <a:ext cx="95475" cy="12500"/>
            </a:xfrm>
            <a:custGeom>
              <a:avLst/>
              <a:gdLst/>
              <a:ahLst/>
              <a:cxnLst/>
              <a:rect l="l" t="t" r="r" b="b"/>
              <a:pathLst>
                <a:path w="3819" h="500" extrusionOk="0">
                  <a:moveTo>
                    <a:pt x="324" y="0"/>
                  </a:moveTo>
                  <a:cubicBezTo>
                    <a:pt x="0" y="0"/>
                    <a:pt x="0" y="499"/>
                    <a:pt x="324" y="499"/>
                  </a:cubicBezTo>
                  <a:cubicBezTo>
                    <a:pt x="333" y="499"/>
                    <a:pt x="343" y="499"/>
                    <a:pt x="352" y="498"/>
                  </a:cubicBezTo>
                  <a:lnTo>
                    <a:pt x="3467" y="498"/>
                  </a:lnTo>
                  <a:cubicBezTo>
                    <a:pt x="3476" y="499"/>
                    <a:pt x="3485" y="499"/>
                    <a:pt x="3494" y="499"/>
                  </a:cubicBezTo>
                  <a:cubicBezTo>
                    <a:pt x="3819" y="499"/>
                    <a:pt x="3819" y="0"/>
                    <a:pt x="3494" y="0"/>
                  </a:cubicBezTo>
                  <a:cubicBezTo>
                    <a:pt x="3485" y="0"/>
                    <a:pt x="3476" y="1"/>
                    <a:pt x="3467" y="1"/>
                  </a:cubicBezTo>
                  <a:lnTo>
                    <a:pt x="352" y="1"/>
                  </a:lnTo>
                  <a:cubicBezTo>
                    <a:pt x="343" y="1"/>
                    <a:pt x="333"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2"/>
            <p:cNvSpPr/>
            <p:nvPr/>
          </p:nvSpPr>
          <p:spPr>
            <a:xfrm>
              <a:off x="6652000" y="3314650"/>
              <a:ext cx="95475" cy="12875"/>
            </a:xfrm>
            <a:custGeom>
              <a:avLst/>
              <a:gdLst/>
              <a:ahLst/>
              <a:cxnLst/>
              <a:rect l="l" t="t" r="r" b="b"/>
              <a:pathLst>
                <a:path w="3819" h="515" extrusionOk="0">
                  <a:moveTo>
                    <a:pt x="325" y="1"/>
                  </a:moveTo>
                  <a:cubicBezTo>
                    <a:pt x="0" y="1"/>
                    <a:pt x="0" y="514"/>
                    <a:pt x="325" y="514"/>
                  </a:cubicBezTo>
                  <a:cubicBezTo>
                    <a:pt x="334" y="514"/>
                    <a:pt x="343" y="514"/>
                    <a:pt x="352" y="513"/>
                  </a:cubicBezTo>
                  <a:lnTo>
                    <a:pt x="3467" y="513"/>
                  </a:lnTo>
                  <a:cubicBezTo>
                    <a:pt x="3476" y="514"/>
                    <a:pt x="3485" y="514"/>
                    <a:pt x="3494" y="514"/>
                  </a:cubicBezTo>
                  <a:cubicBezTo>
                    <a:pt x="3819" y="514"/>
                    <a:pt x="3819" y="1"/>
                    <a:pt x="3494" y="1"/>
                  </a:cubicBezTo>
                  <a:cubicBezTo>
                    <a:pt x="3485" y="1"/>
                    <a:pt x="3476" y="1"/>
                    <a:pt x="3467" y="2"/>
                  </a:cubicBezTo>
                  <a:lnTo>
                    <a:pt x="352" y="2"/>
                  </a:lnTo>
                  <a:cubicBezTo>
                    <a:pt x="343" y="1"/>
                    <a:pt x="334"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2"/>
            <p:cNvSpPr/>
            <p:nvPr/>
          </p:nvSpPr>
          <p:spPr>
            <a:xfrm>
              <a:off x="6652525" y="3341750"/>
              <a:ext cx="94425" cy="12450"/>
            </a:xfrm>
            <a:custGeom>
              <a:avLst/>
              <a:gdLst/>
              <a:ahLst/>
              <a:cxnLst/>
              <a:rect l="l" t="t" r="r" b="b"/>
              <a:pathLst>
                <a:path w="3777" h="498" extrusionOk="0">
                  <a:moveTo>
                    <a:pt x="331" y="1"/>
                  </a:moveTo>
                  <a:cubicBezTo>
                    <a:pt x="0" y="1"/>
                    <a:pt x="0" y="497"/>
                    <a:pt x="331" y="497"/>
                  </a:cubicBezTo>
                  <a:lnTo>
                    <a:pt x="3446" y="497"/>
                  </a:lnTo>
                  <a:cubicBezTo>
                    <a:pt x="3777" y="497"/>
                    <a:pt x="3777" y="1"/>
                    <a:pt x="3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2"/>
            <p:cNvSpPr/>
            <p:nvPr/>
          </p:nvSpPr>
          <p:spPr>
            <a:xfrm>
              <a:off x="6652525" y="3368475"/>
              <a:ext cx="94425" cy="12425"/>
            </a:xfrm>
            <a:custGeom>
              <a:avLst/>
              <a:gdLst/>
              <a:ahLst/>
              <a:cxnLst/>
              <a:rect l="l" t="t" r="r" b="b"/>
              <a:pathLst>
                <a:path w="3777" h="497" extrusionOk="0">
                  <a:moveTo>
                    <a:pt x="331" y="0"/>
                  </a:moveTo>
                  <a:cubicBezTo>
                    <a:pt x="0" y="0"/>
                    <a:pt x="0" y="497"/>
                    <a:pt x="331" y="497"/>
                  </a:cubicBezTo>
                  <a:lnTo>
                    <a:pt x="3446" y="497"/>
                  </a:lnTo>
                  <a:cubicBezTo>
                    <a:pt x="3777" y="497"/>
                    <a:pt x="3777" y="0"/>
                    <a:pt x="3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p:cNvSpPr/>
            <p:nvPr/>
          </p:nvSpPr>
          <p:spPr>
            <a:xfrm>
              <a:off x="6652000" y="3395150"/>
              <a:ext cx="95475" cy="12875"/>
            </a:xfrm>
            <a:custGeom>
              <a:avLst/>
              <a:gdLst/>
              <a:ahLst/>
              <a:cxnLst/>
              <a:rect l="l" t="t" r="r" b="b"/>
              <a:pathLst>
                <a:path w="3819" h="515" extrusionOk="0">
                  <a:moveTo>
                    <a:pt x="325" y="0"/>
                  </a:moveTo>
                  <a:cubicBezTo>
                    <a:pt x="0" y="0"/>
                    <a:pt x="0" y="514"/>
                    <a:pt x="325" y="514"/>
                  </a:cubicBezTo>
                  <a:cubicBezTo>
                    <a:pt x="334" y="514"/>
                    <a:pt x="343" y="514"/>
                    <a:pt x="352" y="513"/>
                  </a:cubicBezTo>
                  <a:lnTo>
                    <a:pt x="3467" y="513"/>
                  </a:lnTo>
                  <a:cubicBezTo>
                    <a:pt x="3476" y="514"/>
                    <a:pt x="3485" y="514"/>
                    <a:pt x="3494" y="514"/>
                  </a:cubicBezTo>
                  <a:cubicBezTo>
                    <a:pt x="3819" y="514"/>
                    <a:pt x="3819" y="0"/>
                    <a:pt x="3494" y="0"/>
                  </a:cubicBezTo>
                  <a:cubicBezTo>
                    <a:pt x="3485" y="0"/>
                    <a:pt x="3476" y="1"/>
                    <a:pt x="3467" y="1"/>
                  </a:cubicBezTo>
                  <a:lnTo>
                    <a:pt x="352" y="1"/>
                  </a:lnTo>
                  <a:cubicBezTo>
                    <a:pt x="343" y="1"/>
                    <a:pt x="334" y="0"/>
                    <a:pt x="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2"/>
            <p:cNvSpPr/>
            <p:nvPr/>
          </p:nvSpPr>
          <p:spPr>
            <a:xfrm>
              <a:off x="6652000" y="3421850"/>
              <a:ext cx="95475" cy="12875"/>
            </a:xfrm>
            <a:custGeom>
              <a:avLst/>
              <a:gdLst/>
              <a:ahLst/>
              <a:cxnLst/>
              <a:rect l="l" t="t" r="r" b="b"/>
              <a:pathLst>
                <a:path w="3819" h="515" extrusionOk="0">
                  <a:moveTo>
                    <a:pt x="325" y="1"/>
                  </a:moveTo>
                  <a:cubicBezTo>
                    <a:pt x="0" y="1"/>
                    <a:pt x="0" y="514"/>
                    <a:pt x="325" y="514"/>
                  </a:cubicBezTo>
                  <a:cubicBezTo>
                    <a:pt x="334" y="514"/>
                    <a:pt x="343" y="514"/>
                    <a:pt x="352" y="513"/>
                  </a:cubicBezTo>
                  <a:lnTo>
                    <a:pt x="3467" y="513"/>
                  </a:lnTo>
                  <a:cubicBezTo>
                    <a:pt x="3476" y="514"/>
                    <a:pt x="3485" y="514"/>
                    <a:pt x="3494" y="514"/>
                  </a:cubicBezTo>
                  <a:cubicBezTo>
                    <a:pt x="3819" y="514"/>
                    <a:pt x="3819" y="1"/>
                    <a:pt x="3494" y="1"/>
                  </a:cubicBezTo>
                  <a:cubicBezTo>
                    <a:pt x="3485" y="1"/>
                    <a:pt x="3476" y="1"/>
                    <a:pt x="3467" y="2"/>
                  </a:cubicBezTo>
                  <a:lnTo>
                    <a:pt x="352" y="2"/>
                  </a:lnTo>
                  <a:cubicBezTo>
                    <a:pt x="343" y="1"/>
                    <a:pt x="334"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2"/>
            <p:cNvSpPr/>
            <p:nvPr/>
          </p:nvSpPr>
          <p:spPr>
            <a:xfrm>
              <a:off x="6534775" y="3341750"/>
              <a:ext cx="101600" cy="12450"/>
            </a:xfrm>
            <a:custGeom>
              <a:avLst/>
              <a:gdLst/>
              <a:ahLst/>
              <a:cxnLst/>
              <a:rect l="l" t="t" r="r" b="b"/>
              <a:pathLst>
                <a:path w="4064" h="498" extrusionOk="0">
                  <a:moveTo>
                    <a:pt x="3746" y="1"/>
                  </a:moveTo>
                  <a:cubicBezTo>
                    <a:pt x="3742" y="1"/>
                    <a:pt x="3737" y="1"/>
                    <a:pt x="3732" y="1"/>
                  </a:cubicBezTo>
                  <a:lnTo>
                    <a:pt x="347" y="1"/>
                  </a:lnTo>
                  <a:cubicBezTo>
                    <a:pt x="1" y="1"/>
                    <a:pt x="1" y="497"/>
                    <a:pt x="347" y="497"/>
                  </a:cubicBezTo>
                  <a:lnTo>
                    <a:pt x="3732" y="497"/>
                  </a:lnTo>
                  <a:cubicBezTo>
                    <a:pt x="4058" y="497"/>
                    <a:pt x="4063" y="1"/>
                    <a:pt x="3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p:cNvSpPr/>
            <p:nvPr/>
          </p:nvSpPr>
          <p:spPr>
            <a:xfrm>
              <a:off x="6534775" y="3368475"/>
              <a:ext cx="101600" cy="12425"/>
            </a:xfrm>
            <a:custGeom>
              <a:avLst/>
              <a:gdLst/>
              <a:ahLst/>
              <a:cxnLst/>
              <a:rect l="l" t="t" r="r" b="b"/>
              <a:pathLst>
                <a:path w="4064" h="497" extrusionOk="0">
                  <a:moveTo>
                    <a:pt x="347" y="0"/>
                  </a:moveTo>
                  <a:cubicBezTo>
                    <a:pt x="1" y="0"/>
                    <a:pt x="1" y="497"/>
                    <a:pt x="347" y="497"/>
                  </a:cubicBezTo>
                  <a:lnTo>
                    <a:pt x="3732" y="497"/>
                  </a:lnTo>
                  <a:cubicBezTo>
                    <a:pt x="4063" y="497"/>
                    <a:pt x="4063" y="0"/>
                    <a:pt x="3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p:cNvSpPr/>
            <p:nvPr/>
          </p:nvSpPr>
          <p:spPr>
            <a:xfrm>
              <a:off x="6534275" y="3395150"/>
              <a:ext cx="101350" cy="12875"/>
            </a:xfrm>
            <a:custGeom>
              <a:avLst/>
              <a:gdLst/>
              <a:ahLst/>
              <a:cxnLst/>
              <a:rect l="l" t="t" r="r" b="b"/>
              <a:pathLst>
                <a:path w="4054" h="515" extrusionOk="0">
                  <a:moveTo>
                    <a:pt x="339" y="0"/>
                  </a:moveTo>
                  <a:cubicBezTo>
                    <a:pt x="0" y="0"/>
                    <a:pt x="0" y="514"/>
                    <a:pt x="339" y="514"/>
                  </a:cubicBezTo>
                  <a:cubicBezTo>
                    <a:pt x="348" y="514"/>
                    <a:pt x="357" y="514"/>
                    <a:pt x="367" y="513"/>
                  </a:cubicBezTo>
                  <a:lnTo>
                    <a:pt x="3752" y="513"/>
                  </a:lnTo>
                  <a:cubicBezTo>
                    <a:pt x="4053" y="483"/>
                    <a:pt x="4053" y="32"/>
                    <a:pt x="3752" y="1"/>
                  </a:cubicBezTo>
                  <a:lnTo>
                    <a:pt x="367" y="1"/>
                  </a:lnTo>
                  <a:cubicBezTo>
                    <a:pt x="357" y="1"/>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p:cNvSpPr/>
            <p:nvPr/>
          </p:nvSpPr>
          <p:spPr>
            <a:xfrm>
              <a:off x="6534275" y="3421850"/>
              <a:ext cx="101350" cy="12875"/>
            </a:xfrm>
            <a:custGeom>
              <a:avLst/>
              <a:gdLst/>
              <a:ahLst/>
              <a:cxnLst/>
              <a:rect l="l" t="t" r="r" b="b"/>
              <a:pathLst>
                <a:path w="4054" h="515" extrusionOk="0">
                  <a:moveTo>
                    <a:pt x="339" y="1"/>
                  </a:moveTo>
                  <a:cubicBezTo>
                    <a:pt x="0" y="1"/>
                    <a:pt x="0" y="514"/>
                    <a:pt x="339" y="514"/>
                  </a:cubicBezTo>
                  <a:cubicBezTo>
                    <a:pt x="348" y="514"/>
                    <a:pt x="357" y="514"/>
                    <a:pt x="367" y="513"/>
                  </a:cubicBezTo>
                  <a:lnTo>
                    <a:pt x="3752" y="513"/>
                  </a:lnTo>
                  <a:cubicBezTo>
                    <a:pt x="4053" y="483"/>
                    <a:pt x="4053" y="32"/>
                    <a:pt x="3752" y="2"/>
                  </a:cubicBezTo>
                  <a:lnTo>
                    <a:pt x="367" y="2"/>
                  </a:lnTo>
                  <a:cubicBezTo>
                    <a:pt x="357" y="1"/>
                    <a:pt x="348"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52"/>
          <p:cNvGrpSpPr/>
          <p:nvPr/>
        </p:nvGrpSpPr>
        <p:grpSpPr>
          <a:xfrm>
            <a:off x="5272818" y="1753740"/>
            <a:ext cx="589269" cy="464824"/>
            <a:chOff x="1069025" y="3046600"/>
            <a:chExt cx="473575" cy="429200"/>
          </a:xfrm>
        </p:grpSpPr>
        <p:sp>
          <p:nvSpPr>
            <p:cNvPr id="2349" name="Google Shape;2349;p52"/>
            <p:cNvSpPr/>
            <p:nvPr/>
          </p:nvSpPr>
          <p:spPr>
            <a:xfrm>
              <a:off x="1211200" y="3170975"/>
              <a:ext cx="199375" cy="179300"/>
            </a:xfrm>
            <a:custGeom>
              <a:avLst/>
              <a:gdLst/>
              <a:ahLst/>
              <a:cxnLst/>
              <a:rect l="l" t="t" r="r" b="b"/>
              <a:pathLst>
                <a:path w="7975" h="7172" extrusionOk="0">
                  <a:moveTo>
                    <a:pt x="2739" y="738"/>
                  </a:moveTo>
                  <a:cubicBezTo>
                    <a:pt x="2318" y="1340"/>
                    <a:pt x="2032" y="2273"/>
                    <a:pt x="1987" y="3341"/>
                  </a:cubicBezTo>
                  <a:lnTo>
                    <a:pt x="858" y="3341"/>
                  </a:lnTo>
                  <a:cubicBezTo>
                    <a:pt x="963" y="2183"/>
                    <a:pt x="1671" y="1190"/>
                    <a:pt x="2724" y="738"/>
                  </a:cubicBezTo>
                  <a:close/>
                  <a:moveTo>
                    <a:pt x="3717" y="543"/>
                  </a:moveTo>
                  <a:lnTo>
                    <a:pt x="3717" y="3341"/>
                  </a:lnTo>
                  <a:lnTo>
                    <a:pt x="2498" y="3341"/>
                  </a:lnTo>
                  <a:cubicBezTo>
                    <a:pt x="2513" y="2634"/>
                    <a:pt x="2679" y="1957"/>
                    <a:pt x="2965" y="1325"/>
                  </a:cubicBezTo>
                  <a:cubicBezTo>
                    <a:pt x="3115" y="979"/>
                    <a:pt x="3386" y="708"/>
                    <a:pt x="3717" y="543"/>
                  </a:cubicBezTo>
                  <a:close/>
                  <a:moveTo>
                    <a:pt x="4213" y="543"/>
                  </a:moveTo>
                  <a:cubicBezTo>
                    <a:pt x="4544" y="708"/>
                    <a:pt x="4815" y="979"/>
                    <a:pt x="4951" y="1325"/>
                  </a:cubicBezTo>
                  <a:cubicBezTo>
                    <a:pt x="5251" y="1957"/>
                    <a:pt x="5417" y="2634"/>
                    <a:pt x="5432" y="3341"/>
                  </a:cubicBezTo>
                  <a:lnTo>
                    <a:pt x="4213" y="3341"/>
                  </a:lnTo>
                  <a:lnTo>
                    <a:pt x="4213" y="543"/>
                  </a:lnTo>
                  <a:close/>
                  <a:moveTo>
                    <a:pt x="5176" y="738"/>
                  </a:moveTo>
                  <a:lnTo>
                    <a:pt x="5176" y="738"/>
                  </a:lnTo>
                  <a:cubicBezTo>
                    <a:pt x="6229" y="1190"/>
                    <a:pt x="6952" y="2183"/>
                    <a:pt x="7042" y="3341"/>
                  </a:cubicBezTo>
                  <a:lnTo>
                    <a:pt x="5929" y="3341"/>
                  </a:lnTo>
                  <a:cubicBezTo>
                    <a:pt x="5883" y="2273"/>
                    <a:pt x="5613" y="1340"/>
                    <a:pt x="5176" y="738"/>
                  </a:cubicBezTo>
                  <a:close/>
                  <a:moveTo>
                    <a:pt x="7072" y="3838"/>
                  </a:moveTo>
                  <a:cubicBezTo>
                    <a:pt x="6967" y="4981"/>
                    <a:pt x="6245" y="5974"/>
                    <a:pt x="5191" y="6441"/>
                  </a:cubicBezTo>
                  <a:cubicBezTo>
                    <a:pt x="5613" y="5824"/>
                    <a:pt x="5883" y="4906"/>
                    <a:pt x="5944" y="3838"/>
                  </a:cubicBezTo>
                  <a:close/>
                  <a:moveTo>
                    <a:pt x="3717" y="3838"/>
                  </a:moveTo>
                  <a:lnTo>
                    <a:pt x="3717" y="6636"/>
                  </a:lnTo>
                  <a:cubicBezTo>
                    <a:pt x="3386" y="6471"/>
                    <a:pt x="3115" y="6185"/>
                    <a:pt x="2965" y="5839"/>
                  </a:cubicBezTo>
                  <a:cubicBezTo>
                    <a:pt x="2679" y="5207"/>
                    <a:pt x="2513" y="4530"/>
                    <a:pt x="2498" y="3838"/>
                  </a:cubicBezTo>
                  <a:close/>
                  <a:moveTo>
                    <a:pt x="5432" y="3838"/>
                  </a:moveTo>
                  <a:cubicBezTo>
                    <a:pt x="5417" y="4530"/>
                    <a:pt x="5251" y="5207"/>
                    <a:pt x="4951" y="5839"/>
                  </a:cubicBezTo>
                  <a:cubicBezTo>
                    <a:pt x="4815" y="6185"/>
                    <a:pt x="4544" y="6471"/>
                    <a:pt x="4213" y="6636"/>
                  </a:cubicBezTo>
                  <a:lnTo>
                    <a:pt x="4213" y="3838"/>
                  </a:lnTo>
                  <a:close/>
                  <a:moveTo>
                    <a:pt x="3948" y="1"/>
                  </a:moveTo>
                  <a:cubicBezTo>
                    <a:pt x="3531" y="1"/>
                    <a:pt x="3107" y="74"/>
                    <a:pt x="2694" y="227"/>
                  </a:cubicBezTo>
                  <a:cubicBezTo>
                    <a:pt x="963" y="874"/>
                    <a:pt x="1" y="2740"/>
                    <a:pt x="482" y="4530"/>
                  </a:cubicBezTo>
                  <a:cubicBezTo>
                    <a:pt x="512" y="4670"/>
                    <a:pt x="617" y="4732"/>
                    <a:pt x="723" y="4732"/>
                  </a:cubicBezTo>
                  <a:cubicBezTo>
                    <a:pt x="878" y="4732"/>
                    <a:pt x="1035" y="4600"/>
                    <a:pt x="963" y="4395"/>
                  </a:cubicBezTo>
                  <a:cubicBezTo>
                    <a:pt x="918" y="4214"/>
                    <a:pt x="888" y="4018"/>
                    <a:pt x="873" y="3823"/>
                  </a:cubicBezTo>
                  <a:lnTo>
                    <a:pt x="2002" y="3823"/>
                  </a:lnTo>
                  <a:cubicBezTo>
                    <a:pt x="2047" y="4891"/>
                    <a:pt x="2318" y="5824"/>
                    <a:pt x="2754" y="6426"/>
                  </a:cubicBezTo>
                  <a:cubicBezTo>
                    <a:pt x="2242" y="6200"/>
                    <a:pt x="1791" y="5854"/>
                    <a:pt x="1475" y="5403"/>
                  </a:cubicBezTo>
                  <a:lnTo>
                    <a:pt x="1460" y="5403"/>
                  </a:lnTo>
                  <a:cubicBezTo>
                    <a:pt x="1403" y="5342"/>
                    <a:pt x="1335" y="5316"/>
                    <a:pt x="1270" y="5316"/>
                  </a:cubicBezTo>
                  <a:cubicBezTo>
                    <a:pt x="1093" y="5316"/>
                    <a:pt x="933" y="5506"/>
                    <a:pt x="1054" y="5704"/>
                  </a:cubicBezTo>
                  <a:cubicBezTo>
                    <a:pt x="1747" y="6656"/>
                    <a:pt x="2839" y="7172"/>
                    <a:pt x="3951" y="7172"/>
                  </a:cubicBezTo>
                  <a:cubicBezTo>
                    <a:pt x="4577" y="7172"/>
                    <a:pt x="5209" y="7008"/>
                    <a:pt x="5778" y="6666"/>
                  </a:cubicBezTo>
                  <a:cubicBezTo>
                    <a:pt x="7373" y="5719"/>
                    <a:pt x="7975" y="3717"/>
                    <a:pt x="7177" y="2047"/>
                  </a:cubicBezTo>
                  <a:cubicBezTo>
                    <a:pt x="6569" y="761"/>
                    <a:pt x="5294"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p:cNvSpPr/>
            <p:nvPr/>
          </p:nvSpPr>
          <p:spPr>
            <a:xfrm>
              <a:off x="1069025" y="3046600"/>
              <a:ext cx="473575" cy="429200"/>
            </a:xfrm>
            <a:custGeom>
              <a:avLst/>
              <a:gdLst/>
              <a:ahLst/>
              <a:cxnLst/>
              <a:rect l="l" t="t" r="r" b="b"/>
              <a:pathLst>
                <a:path w="18943" h="17168" extrusionOk="0">
                  <a:moveTo>
                    <a:pt x="4323" y="1816"/>
                  </a:moveTo>
                  <a:cubicBezTo>
                    <a:pt x="4331" y="1816"/>
                    <a:pt x="4340" y="1816"/>
                    <a:pt x="4348" y="1817"/>
                  </a:cubicBezTo>
                  <a:cubicBezTo>
                    <a:pt x="5146" y="1817"/>
                    <a:pt x="5537" y="2764"/>
                    <a:pt x="4980" y="3321"/>
                  </a:cubicBezTo>
                  <a:cubicBezTo>
                    <a:pt x="4800" y="3507"/>
                    <a:pt x="4576" y="3589"/>
                    <a:pt x="4356" y="3589"/>
                  </a:cubicBezTo>
                  <a:cubicBezTo>
                    <a:pt x="3900" y="3589"/>
                    <a:pt x="3461" y="3233"/>
                    <a:pt x="3461" y="2704"/>
                  </a:cubicBezTo>
                  <a:cubicBezTo>
                    <a:pt x="3461" y="2217"/>
                    <a:pt x="3852" y="1816"/>
                    <a:pt x="4323" y="1816"/>
                  </a:cubicBezTo>
                  <a:close/>
                  <a:moveTo>
                    <a:pt x="14975" y="1811"/>
                  </a:moveTo>
                  <a:cubicBezTo>
                    <a:pt x="15433" y="1811"/>
                    <a:pt x="15874" y="2165"/>
                    <a:pt x="15874" y="2704"/>
                  </a:cubicBezTo>
                  <a:cubicBezTo>
                    <a:pt x="15874" y="3201"/>
                    <a:pt x="15467" y="3592"/>
                    <a:pt x="14986" y="3592"/>
                  </a:cubicBezTo>
                  <a:cubicBezTo>
                    <a:pt x="14188" y="3592"/>
                    <a:pt x="13782" y="2629"/>
                    <a:pt x="14354" y="2072"/>
                  </a:cubicBezTo>
                  <a:cubicBezTo>
                    <a:pt x="14534" y="1892"/>
                    <a:pt x="14757" y="1811"/>
                    <a:pt x="14975" y="1811"/>
                  </a:cubicBezTo>
                  <a:close/>
                  <a:moveTo>
                    <a:pt x="14986" y="493"/>
                  </a:moveTo>
                  <a:cubicBezTo>
                    <a:pt x="17453" y="493"/>
                    <a:pt x="18687" y="3487"/>
                    <a:pt x="16927" y="5217"/>
                  </a:cubicBezTo>
                  <a:cubicBezTo>
                    <a:pt x="16851" y="4826"/>
                    <a:pt x="16656" y="4465"/>
                    <a:pt x="16370" y="4179"/>
                  </a:cubicBezTo>
                  <a:cubicBezTo>
                    <a:pt x="16220" y="4013"/>
                    <a:pt x="16039" y="3893"/>
                    <a:pt x="15843" y="3803"/>
                  </a:cubicBezTo>
                  <a:cubicBezTo>
                    <a:pt x="16882" y="2975"/>
                    <a:pt x="16295" y="1320"/>
                    <a:pt x="14986" y="1320"/>
                  </a:cubicBezTo>
                  <a:cubicBezTo>
                    <a:pt x="13662" y="1320"/>
                    <a:pt x="13075" y="2975"/>
                    <a:pt x="14113" y="3803"/>
                  </a:cubicBezTo>
                  <a:cubicBezTo>
                    <a:pt x="13541" y="4073"/>
                    <a:pt x="13150" y="4600"/>
                    <a:pt x="13030" y="5232"/>
                  </a:cubicBezTo>
                  <a:cubicBezTo>
                    <a:pt x="11270" y="3487"/>
                    <a:pt x="12503" y="493"/>
                    <a:pt x="14971" y="493"/>
                  </a:cubicBezTo>
                  <a:close/>
                  <a:moveTo>
                    <a:pt x="14971" y="4043"/>
                  </a:moveTo>
                  <a:cubicBezTo>
                    <a:pt x="15813" y="4043"/>
                    <a:pt x="16475" y="4735"/>
                    <a:pt x="16445" y="5563"/>
                  </a:cubicBezTo>
                  <a:cubicBezTo>
                    <a:pt x="16445" y="5578"/>
                    <a:pt x="16445" y="5593"/>
                    <a:pt x="16445" y="5593"/>
                  </a:cubicBezTo>
                  <a:cubicBezTo>
                    <a:pt x="15994" y="5879"/>
                    <a:pt x="15482" y="6022"/>
                    <a:pt x="14971" y="6022"/>
                  </a:cubicBezTo>
                  <a:cubicBezTo>
                    <a:pt x="14459" y="6022"/>
                    <a:pt x="13948" y="5879"/>
                    <a:pt x="13496" y="5593"/>
                  </a:cubicBezTo>
                  <a:lnTo>
                    <a:pt x="13511" y="5593"/>
                  </a:lnTo>
                  <a:cubicBezTo>
                    <a:pt x="13511" y="5593"/>
                    <a:pt x="13511" y="5578"/>
                    <a:pt x="13511" y="5563"/>
                  </a:cubicBezTo>
                  <a:cubicBezTo>
                    <a:pt x="13481" y="4735"/>
                    <a:pt x="14143" y="4043"/>
                    <a:pt x="14971" y="4043"/>
                  </a:cubicBezTo>
                  <a:close/>
                  <a:moveTo>
                    <a:pt x="4348" y="4104"/>
                  </a:moveTo>
                  <a:cubicBezTo>
                    <a:pt x="5161" y="4104"/>
                    <a:pt x="5823" y="4766"/>
                    <a:pt x="5823" y="5578"/>
                  </a:cubicBezTo>
                  <a:lnTo>
                    <a:pt x="5823" y="5608"/>
                  </a:lnTo>
                  <a:cubicBezTo>
                    <a:pt x="5372" y="5886"/>
                    <a:pt x="4860" y="6026"/>
                    <a:pt x="4350" y="6026"/>
                  </a:cubicBezTo>
                  <a:cubicBezTo>
                    <a:pt x="3841" y="6026"/>
                    <a:pt x="3333" y="5886"/>
                    <a:pt x="2889" y="5608"/>
                  </a:cubicBezTo>
                  <a:lnTo>
                    <a:pt x="2889" y="5578"/>
                  </a:lnTo>
                  <a:cubicBezTo>
                    <a:pt x="2889" y="4766"/>
                    <a:pt x="3536" y="4104"/>
                    <a:pt x="4348" y="4104"/>
                  </a:cubicBezTo>
                  <a:close/>
                  <a:moveTo>
                    <a:pt x="4347" y="12437"/>
                  </a:moveTo>
                  <a:cubicBezTo>
                    <a:pt x="4806" y="12437"/>
                    <a:pt x="5251" y="12795"/>
                    <a:pt x="5251" y="13327"/>
                  </a:cubicBezTo>
                  <a:cubicBezTo>
                    <a:pt x="5236" y="13823"/>
                    <a:pt x="4845" y="14214"/>
                    <a:pt x="4363" y="14214"/>
                  </a:cubicBezTo>
                  <a:cubicBezTo>
                    <a:pt x="3566" y="14214"/>
                    <a:pt x="3160" y="13266"/>
                    <a:pt x="3732" y="12695"/>
                  </a:cubicBezTo>
                  <a:cubicBezTo>
                    <a:pt x="3910" y="12516"/>
                    <a:pt x="4130" y="12437"/>
                    <a:pt x="4347" y="12437"/>
                  </a:cubicBezTo>
                  <a:close/>
                  <a:moveTo>
                    <a:pt x="14976" y="12442"/>
                  </a:moveTo>
                  <a:cubicBezTo>
                    <a:pt x="15433" y="12442"/>
                    <a:pt x="15874" y="12802"/>
                    <a:pt x="15874" y="13342"/>
                  </a:cubicBezTo>
                  <a:cubicBezTo>
                    <a:pt x="15874" y="13823"/>
                    <a:pt x="15467" y="14229"/>
                    <a:pt x="14986" y="14229"/>
                  </a:cubicBezTo>
                  <a:cubicBezTo>
                    <a:pt x="14188" y="14229"/>
                    <a:pt x="13797" y="13266"/>
                    <a:pt x="14354" y="12710"/>
                  </a:cubicBezTo>
                  <a:cubicBezTo>
                    <a:pt x="14534" y="12525"/>
                    <a:pt x="14757" y="12442"/>
                    <a:pt x="14976" y="12442"/>
                  </a:cubicBezTo>
                  <a:close/>
                  <a:moveTo>
                    <a:pt x="4363" y="11115"/>
                  </a:moveTo>
                  <a:cubicBezTo>
                    <a:pt x="6831" y="11115"/>
                    <a:pt x="8050" y="14109"/>
                    <a:pt x="6304" y="15854"/>
                  </a:cubicBezTo>
                  <a:cubicBezTo>
                    <a:pt x="6229" y="15448"/>
                    <a:pt x="6034" y="15087"/>
                    <a:pt x="5748" y="14801"/>
                  </a:cubicBezTo>
                  <a:cubicBezTo>
                    <a:pt x="5597" y="14651"/>
                    <a:pt x="5417" y="14515"/>
                    <a:pt x="5221" y="14425"/>
                  </a:cubicBezTo>
                  <a:cubicBezTo>
                    <a:pt x="6244" y="13597"/>
                    <a:pt x="5672" y="11942"/>
                    <a:pt x="4363" y="11942"/>
                  </a:cubicBezTo>
                  <a:cubicBezTo>
                    <a:pt x="3039" y="11942"/>
                    <a:pt x="2468" y="13597"/>
                    <a:pt x="3491" y="14425"/>
                  </a:cubicBezTo>
                  <a:cubicBezTo>
                    <a:pt x="2919" y="14696"/>
                    <a:pt x="2528" y="15237"/>
                    <a:pt x="2408" y="15854"/>
                  </a:cubicBezTo>
                  <a:cubicBezTo>
                    <a:pt x="662" y="14109"/>
                    <a:pt x="1881" y="11115"/>
                    <a:pt x="4363" y="11115"/>
                  </a:cubicBezTo>
                  <a:close/>
                  <a:moveTo>
                    <a:pt x="14986" y="11115"/>
                  </a:moveTo>
                  <a:cubicBezTo>
                    <a:pt x="17453" y="11115"/>
                    <a:pt x="18687" y="14124"/>
                    <a:pt x="16927" y="15854"/>
                  </a:cubicBezTo>
                  <a:cubicBezTo>
                    <a:pt x="16851" y="15463"/>
                    <a:pt x="16671" y="15087"/>
                    <a:pt x="16370" y="14801"/>
                  </a:cubicBezTo>
                  <a:cubicBezTo>
                    <a:pt x="16220" y="14651"/>
                    <a:pt x="16039" y="14515"/>
                    <a:pt x="15843" y="14425"/>
                  </a:cubicBezTo>
                  <a:cubicBezTo>
                    <a:pt x="16882" y="13612"/>
                    <a:pt x="16295" y="11957"/>
                    <a:pt x="14986" y="11957"/>
                  </a:cubicBezTo>
                  <a:cubicBezTo>
                    <a:pt x="13662" y="11957"/>
                    <a:pt x="13090" y="13612"/>
                    <a:pt x="14113" y="14425"/>
                  </a:cubicBezTo>
                  <a:cubicBezTo>
                    <a:pt x="13541" y="14711"/>
                    <a:pt x="13150" y="15237"/>
                    <a:pt x="13030" y="15854"/>
                  </a:cubicBezTo>
                  <a:cubicBezTo>
                    <a:pt x="11285" y="14124"/>
                    <a:pt x="12503" y="11115"/>
                    <a:pt x="14986" y="11115"/>
                  </a:cubicBezTo>
                  <a:close/>
                  <a:moveTo>
                    <a:pt x="4348" y="14726"/>
                  </a:moveTo>
                  <a:cubicBezTo>
                    <a:pt x="5161" y="14726"/>
                    <a:pt x="5823" y="15388"/>
                    <a:pt x="5823" y="16200"/>
                  </a:cubicBezTo>
                  <a:lnTo>
                    <a:pt x="5823" y="16230"/>
                  </a:lnTo>
                  <a:cubicBezTo>
                    <a:pt x="5372" y="16509"/>
                    <a:pt x="4860" y="16648"/>
                    <a:pt x="4348" y="16648"/>
                  </a:cubicBezTo>
                  <a:cubicBezTo>
                    <a:pt x="3837" y="16648"/>
                    <a:pt x="3325" y="16509"/>
                    <a:pt x="2874" y="16230"/>
                  </a:cubicBezTo>
                  <a:lnTo>
                    <a:pt x="2889" y="16230"/>
                  </a:lnTo>
                  <a:lnTo>
                    <a:pt x="2889" y="16200"/>
                  </a:lnTo>
                  <a:cubicBezTo>
                    <a:pt x="2889" y="15388"/>
                    <a:pt x="3536" y="14726"/>
                    <a:pt x="4348" y="14726"/>
                  </a:cubicBezTo>
                  <a:close/>
                  <a:moveTo>
                    <a:pt x="14986" y="14771"/>
                  </a:moveTo>
                  <a:cubicBezTo>
                    <a:pt x="15768" y="14771"/>
                    <a:pt x="16415" y="15403"/>
                    <a:pt x="16445" y="16200"/>
                  </a:cubicBezTo>
                  <a:cubicBezTo>
                    <a:pt x="16445" y="16200"/>
                    <a:pt x="16445" y="16215"/>
                    <a:pt x="16445" y="16230"/>
                  </a:cubicBezTo>
                  <a:cubicBezTo>
                    <a:pt x="16001" y="16516"/>
                    <a:pt x="15490" y="16659"/>
                    <a:pt x="14978" y="16659"/>
                  </a:cubicBezTo>
                  <a:cubicBezTo>
                    <a:pt x="14467" y="16659"/>
                    <a:pt x="13955" y="16516"/>
                    <a:pt x="13511" y="16230"/>
                  </a:cubicBezTo>
                  <a:cubicBezTo>
                    <a:pt x="13511" y="16215"/>
                    <a:pt x="13511" y="16200"/>
                    <a:pt x="13511" y="16200"/>
                  </a:cubicBezTo>
                  <a:cubicBezTo>
                    <a:pt x="13541" y="15403"/>
                    <a:pt x="14188" y="14771"/>
                    <a:pt x="14986" y="14771"/>
                  </a:cubicBezTo>
                  <a:close/>
                  <a:moveTo>
                    <a:pt x="14983" y="1"/>
                  </a:moveTo>
                  <a:cubicBezTo>
                    <a:pt x="13734" y="1"/>
                    <a:pt x="12506" y="709"/>
                    <a:pt x="11962" y="1997"/>
                  </a:cubicBezTo>
                  <a:cubicBezTo>
                    <a:pt x="11217" y="1734"/>
                    <a:pt x="10438" y="1602"/>
                    <a:pt x="9660" y="1602"/>
                  </a:cubicBezTo>
                  <a:cubicBezTo>
                    <a:pt x="8881" y="1602"/>
                    <a:pt x="8102" y="1734"/>
                    <a:pt x="7358" y="1997"/>
                  </a:cubicBezTo>
                  <a:cubicBezTo>
                    <a:pt x="6966" y="1064"/>
                    <a:pt x="6169" y="372"/>
                    <a:pt x="5191" y="116"/>
                  </a:cubicBezTo>
                  <a:cubicBezTo>
                    <a:pt x="5168" y="111"/>
                    <a:pt x="5145" y="108"/>
                    <a:pt x="5124" y="108"/>
                  </a:cubicBezTo>
                  <a:cubicBezTo>
                    <a:pt x="4860" y="108"/>
                    <a:pt x="4777" y="514"/>
                    <a:pt x="5056" y="598"/>
                  </a:cubicBezTo>
                  <a:cubicBezTo>
                    <a:pt x="7132" y="1140"/>
                    <a:pt x="7824" y="3727"/>
                    <a:pt x="6304" y="5232"/>
                  </a:cubicBezTo>
                  <a:cubicBezTo>
                    <a:pt x="6184" y="4615"/>
                    <a:pt x="5793" y="4088"/>
                    <a:pt x="5221" y="3803"/>
                  </a:cubicBezTo>
                  <a:cubicBezTo>
                    <a:pt x="6259" y="2990"/>
                    <a:pt x="5672" y="1320"/>
                    <a:pt x="4348" y="1320"/>
                  </a:cubicBezTo>
                  <a:cubicBezTo>
                    <a:pt x="3039" y="1320"/>
                    <a:pt x="2453" y="2990"/>
                    <a:pt x="3491" y="3803"/>
                  </a:cubicBezTo>
                  <a:cubicBezTo>
                    <a:pt x="2919" y="4088"/>
                    <a:pt x="2528" y="4615"/>
                    <a:pt x="2408" y="5232"/>
                  </a:cubicBezTo>
                  <a:cubicBezTo>
                    <a:pt x="752" y="3607"/>
                    <a:pt x="1746" y="778"/>
                    <a:pt x="4063" y="523"/>
                  </a:cubicBezTo>
                  <a:cubicBezTo>
                    <a:pt x="4359" y="463"/>
                    <a:pt x="4320" y="26"/>
                    <a:pt x="4018" y="26"/>
                  </a:cubicBezTo>
                  <a:cubicBezTo>
                    <a:pt x="4013" y="26"/>
                    <a:pt x="4008" y="26"/>
                    <a:pt x="4002" y="26"/>
                  </a:cubicBezTo>
                  <a:cubicBezTo>
                    <a:pt x="993" y="342"/>
                    <a:pt x="0" y="4224"/>
                    <a:pt x="2483" y="5954"/>
                  </a:cubicBezTo>
                  <a:cubicBezTo>
                    <a:pt x="2678" y="6090"/>
                    <a:pt x="2874" y="6195"/>
                    <a:pt x="3085" y="6285"/>
                  </a:cubicBezTo>
                  <a:cubicBezTo>
                    <a:pt x="2558" y="7775"/>
                    <a:pt x="2573" y="9400"/>
                    <a:pt x="3085" y="10889"/>
                  </a:cubicBezTo>
                  <a:cubicBezTo>
                    <a:pt x="948" y="11777"/>
                    <a:pt x="406" y="14575"/>
                    <a:pt x="2046" y="16215"/>
                  </a:cubicBezTo>
                  <a:cubicBezTo>
                    <a:pt x="2700" y="16863"/>
                    <a:pt x="3528" y="17168"/>
                    <a:pt x="4347" y="17168"/>
                  </a:cubicBezTo>
                  <a:cubicBezTo>
                    <a:pt x="5603" y="17168"/>
                    <a:pt x="6835" y="16450"/>
                    <a:pt x="7373" y="15147"/>
                  </a:cubicBezTo>
                  <a:cubicBezTo>
                    <a:pt x="8106" y="15399"/>
                    <a:pt x="8869" y="15523"/>
                    <a:pt x="9633" y="15523"/>
                  </a:cubicBezTo>
                  <a:cubicBezTo>
                    <a:pt x="10419" y="15523"/>
                    <a:pt x="11206" y="15392"/>
                    <a:pt x="11962" y="15132"/>
                  </a:cubicBezTo>
                  <a:cubicBezTo>
                    <a:pt x="12489" y="16442"/>
                    <a:pt x="13721" y="17163"/>
                    <a:pt x="14978" y="17163"/>
                  </a:cubicBezTo>
                  <a:cubicBezTo>
                    <a:pt x="15800" y="17163"/>
                    <a:pt x="16633" y="16855"/>
                    <a:pt x="17288" y="16200"/>
                  </a:cubicBezTo>
                  <a:cubicBezTo>
                    <a:pt x="18943" y="14560"/>
                    <a:pt x="18371" y="11747"/>
                    <a:pt x="16220" y="10874"/>
                  </a:cubicBezTo>
                  <a:lnTo>
                    <a:pt x="16220" y="10859"/>
                  </a:lnTo>
                  <a:cubicBezTo>
                    <a:pt x="16430" y="10227"/>
                    <a:pt x="16566" y="9550"/>
                    <a:pt x="16596" y="8873"/>
                  </a:cubicBezTo>
                  <a:cubicBezTo>
                    <a:pt x="16611" y="8689"/>
                    <a:pt x="16477" y="8595"/>
                    <a:pt x="16343" y="8595"/>
                  </a:cubicBezTo>
                  <a:cubicBezTo>
                    <a:pt x="16214" y="8595"/>
                    <a:pt x="16084" y="8681"/>
                    <a:pt x="16084" y="8858"/>
                  </a:cubicBezTo>
                  <a:cubicBezTo>
                    <a:pt x="16054" y="9490"/>
                    <a:pt x="15934" y="10107"/>
                    <a:pt x="15723" y="10709"/>
                  </a:cubicBezTo>
                  <a:cubicBezTo>
                    <a:pt x="15482" y="10648"/>
                    <a:pt x="15227" y="10618"/>
                    <a:pt x="14971" y="10618"/>
                  </a:cubicBezTo>
                  <a:cubicBezTo>
                    <a:pt x="13180" y="10633"/>
                    <a:pt x="11721" y="12093"/>
                    <a:pt x="11721" y="13883"/>
                  </a:cubicBezTo>
                  <a:cubicBezTo>
                    <a:pt x="11706" y="14139"/>
                    <a:pt x="11736" y="14395"/>
                    <a:pt x="11796" y="14636"/>
                  </a:cubicBezTo>
                  <a:cubicBezTo>
                    <a:pt x="11106" y="14886"/>
                    <a:pt x="10382" y="15010"/>
                    <a:pt x="9656" y="15010"/>
                  </a:cubicBezTo>
                  <a:cubicBezTo>
                    <a:pt x="8941" y="15010"/>
                    <a:pt x="8225" y="14890"/>
                    <a:pt x="7538" y="14651"/>
                  </a:cubicBezTo>
                  <a:cubicBezTo>
                    <a:pt x="7598" y="14395"/>
                    <a:pt x="7628" y="14139"/>
                    <a:pt x="7628" y="13883"/>
                  </a:cubicBezTo>
                  <a:cubicBezTo>
                    <a:pt x="7628" y="12043"/>
                    <a:pt x="6122" y="10621"/>
                    <a:pt x="4377" y="10621"/>
                  </a:cubicBezTo>
                  <a:cubicBezTo>
                    <a:pt x="4111" y="10621"/>
                    <a:pt x="3839" y="10654"/>
                    <a:pt x="3566" y="10724"/>
                  </a:cubicBezTo>
                  <a:cubicBezTo>
                    <a:pt x="3085" y="9324"/>
                    <a:pt x="3070" y="7820"/>
                    <a:pt x="3551" y="6436"/>
                  </a:cubicBezTo>
                  <a:lnTo>
                    <a:pt x="3551" y="6436"/>
                  </a:lnTo>
                  <a:cubicBezTo>
                    <a:pt x="3822" y="6496"/>
                    <a:pt x="4093" y="6526"/>
                    <a:pt x="4348" y="6526"/>
                  </a:cubicBezTo>
                  <a:cubicBezTo>
                    <a:pt x="4371" y="6526"/>
                    <a:pt x="4394" y="6527"/>
                    <a:pt x="4416" y="6527"/>
                  </a:cubicBezTo>
                  <a:cubicBezTo>
                    <a:pt x="5069" y="6527"/>
                    <a:pt x="5691" y="6318"/>
                    <a:pt x="6229" y="5954"/>
                  </a:cubicBezTo>
                  <a:cubicBezTo>
                    <a:pt x="7102" y="5337"/>
                    <a:pt x="7628" y="4329"/>
                    <a:pt x="7628" y="3261"/>
                  </a:cubicBezTo>
                  <a:cubicBezTo>
                    <a:pt x="7628" y="2990"/>
                    <a:pt x="7583" y="2734"/>
                    <a:pt x="7523" y="2464"/>
                  </a:cubicBezTo>
                  <a:cubicBezTo>
                    <a:pt x="8210" y="2225"/>
                    <a:pt x="8930" y="2104"/>
                    <a:pt x="9650" y="2104"/>
                  </a:cubicBezTo>
                  <a:cubicBezTo>
                    <a:pt x="10382" y="2104"/>
                    <a:pt x="11114" y="2228"/>
                    <a:pt x="11811" y="2479"/>
                  </a:cubicBezTo>
                  <a:cubicBezTo>
                    <a:pt x="11300" y="4540"/>
                    <a:pt x="12849" y="6526"/>
                    <a:pt x="14986" y="6526"/>
                  </a:cubicBezTo>
                  <a:cubicBezTo>
                    <a:pt x="15242" y="6526"/>
                    <a:pt x="15497" y="6496"/>
                    <a:pt x="15753" y="6436"/>
                  </a:cubicBezTo>
                  <a:cubicBezTo>
                    <a:pt x="15904" y="6887"/>
                    <a:pt x="16009" y="7338"/>
                    <a:pt x="16054" y="7790"/>
                  </a:cubicBezTo>
                  <a:cubicBezTo>
                    <a:pt x="16069" y="7925"/>
                    <a:pt x="16174" y="8015"/>
                    <a:pt x="16310" y="8015"/>
                  </a:cubicBezTo>
                  <a:lnTo>
                    <a:pt x="16340" y="8015"/>
                  </a:lnTo>
                  <a:cubicBezTo>
                    <a:pt x="16475" y="8000"/>
                    <a:pt x="16566" y="7880"/>
                    <a:pt x="16551" y="7745"/>
                  </a:cubicBezTo>
                  <a:cubicBezTo>
                    <a:pt x="16505" y="7248"/>
                    <a:pt x="16385" y="6752"/>
                    <a:pt x="16220" y="6285"/>
                  </a:cubicBezTo>
                  <a:cubicBezTo>
                    <a:pt x="18371" y="5397"/>
                    <a:pt x="18928" y="2614"/>
                    <a:pt x="17288" y="959"/>
                  </a:cubicBezTo>
                  <a:cubicBezTo>
                    <a:pt x="16637" y="308"/>
                    <a:pt x="15805" y="1"/>
                    <a:pt x="14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52"/>
          <p:cNvGrpSpPr/>
          <p:nvPr/>
        </p:nvGrpSpPr>
        <p:grpSpPr>
          <a:xfrm>
            <a:off x="7213241" y="2020918"/>
            <a:ext cx="682068" cy="682068"/>
            <a:chOff x="5080188" y="927900"/>
            <a:chExt cx="961200" cy="961200"/>
          </a:xfrm>
        </p:grpSpPr>
        <p:sp>
          <p:nvSpPr>
            <p:cNvPr id="2352" name="Google Shape;2352;p5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52"/>
          <p:cNvSpPr/>
          <p:nvPr/>
        </p:nvSpPr>
        <p:spPr>
          <a:xfrm rot="5404904">
            <a:off x="7533967" y="3998742"/>
            <a:ext cx="210300" cy="1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pic>
        <p:nvPicPr>
          <p:cNvPr id="2365" name="Google Shape;2365;p53"/>
          <p:cNvPicPr preferRelativeResize="0"/>
          <p:nvPr/>
        </p:nvPicPr>
        <p:blipFill>
          <a:blip r:embed="rId3">
            <a:alphaModFix/>
          </a:blip>
          <a:stretch>
            <a:fillRect/>
          </a:stretch>
        </p:blipFill>
        <p:spPr>
          <a:xfrm>
            <a:off x="152400" y="996800"/>
            <a:ext cx="8839203" cy="3710509"/>
          </a:xfrm>
          <a:prstGeom prst="rect">
            <a:avLst/>
          </a:prstGeom>
          <a:noFill/>
          <a:ln>
            <a:noFill/>
          </a:ln>
        </p:spPr>
      </p:pic>
      <p:sp>
        <p:nvSpPr>
          <p:cNvPr id="2366" name="Google Shape;2366;p53"/>
          <p:cNvSpPr/>
          <p:nvPr/>
        </p:nvSpPr>
        <p:spPr>
          <a:xfrm>
            <a:off x="210225" y="1609950"/>
            <a:ext cx="1191300" cy="26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3"/>
          <p:cNvSpPr txBox="1">
            <a:spLocks noGrp="1"/>
          </p:cNvSpPr>
          <p:nvPr>
            <p:ph type="ctrTitle" idx="4294967295"/>
          </p:nvPr>
        </p:nvSpPr>
        <p:spPr>
          <a:xfrm>
            <a:off x="735746" y="292850"/>
            <a:ext cx="7672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Pre-processing text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4"/>
          <p:cNvSpPr txBox="1">
            <a:spLocks noGrp="1"/>
          </p:cNvSpPr>
          <p:nvPr>
            <p:ph type="ctrTitle"/>
          </p:nvPr>
        </p:nvSpPr>
        <p:spPr>
          <a:xfrm>
            <a:off x="595596" y="927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Hyperparameters</a:t>
            </a:r>
            <a:endParaRPr/>
          </a:p>
        </p:txBody>
      </p:sp>
      <p:pic>
        <p:nvPicPr>
          <p:cNvPr id="2373" name="Google Shape;2373;p54"/>
          <p:cNvPicPr preferRelativeResize="0"/>
          <p:nvPr/>
        </p:nvPicPr>
        <p:blipFill>
          <a:blip r:embed="rId3">
            <a:alphaModFix/>
          </a:blip>
          <a:stretch>
            <a:fillRect/>
          </a:stretch>
        </p:blipFill>
        <p:spPr>
          <a:xfrm>
            <a:off x="1778350" y="670525"/>
            <a:ext cx="5447150" cy="4360849"/>
          </a:xfrm>
          <a:prstGeom prst="rect">
            <a:avLst/>
          </a:prstGeom>
          <a:noFill/>
          <a:ln>
            <a:noFill/>
          </a:ln>
        </p:spPr>
      </p:pic>
      <p:sp>
        <p:nvSpPr>
          <p:cNvPr id="2374" name="Google Shape;2374;p54"/>
          <p:cNvSpPr/>
          <p:nvPr/>
        </p:nvSpPr>
        <p:spPr>
          <a:xfrm>
            <a:off x="3727975" y="2866950"/>
            <a:ext cx="154175" cy="8407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3727975" y="4695750"/>
            <a:ext cx="154175" cy="8407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3499375" y="1800150"/>
            <a:ext cx="154175" cy="8407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4642375" y="1038150"/>
            <a:ext cx="154175" cy="8407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4008275" y="3433675"/>
            <a:ext cx="154200" cy="154200"/>
          </a:xfrm>
          <a:prstGeom prst="triangle">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and Validation Accuracy</a:t>
            </a:r>
            <a:endParaRPr/>
          </a:p>
        </p:txBody>
      </p:sp>
      <p:pic>
        <p:nvPicPr>
          <p:cNvPr id="2384" name="Google Shape;2384;p55"/>
          <p:cNvPicPr preferRelativeResize="0"/>
          <p:nvPr/>
        </p:nvPicPr>
        <p:blipFill>
          <a:blip r:embed="rId3">
            <a:alphaModFix/>
          </a:blip>
          <a:stretch>
            <a:fillRect/>
          </a:stretch>
        </p:blipFill>
        <p:spPr>
          <a:xfrm>
            <a:off x="96325" y="1229350"/>
            <a:ext cx="8839201" cy="3308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and Validation Loss</a:t>
            </a:r>
            <a:endParaRPr/>
          </a:p>
        </p:txBody>
      </p:sp>
      <p:pic>
        <p:nvPicPr>
          <p:cNvPr id="2390" name="Google Shape;2390;p56"/>
          <p:cNvPicPr preferRelativeResize="0"/>
          <p:nvPr/>
        </p:nvPicPr>
        <p:blipFill>
          <a:blip r:embed="rId3">
            <a:alphaModFix/>
          </a:blip>
          <a:stretch>
            <a:fillRect/>
          </a:stretch>
        </p:blipFill>
        <p:spPr>
          <a:xfrm>
            <a:off x="152400" y="1117250"/>
            <a:ext cx="8839201" cy="3221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subTitle" idx="1"/>
          </p:nvPr>
        </p:nvSpPr>
        <p:spPr>
          <a:xfrm>
            <a:off x="464750" y="750825"/>
            <a:ext cx="4160400" cy="3984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Reviews affect customers’ purchasing decision.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They judge the quality of an item based on previous customers’ feedback.</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As part of the data scientist team in Consultancy of food product, we aim to classify the sentiment of reviews and to see if there are any potential roadblocks to customers' satisfaction.</a:t>
            </a:r>
            <a:endParaRPr/>
          </a:p>
        </p:txBody>
      </p:sp>
      <p:sp>
        <p:nvSpPr>
          <p:cNvPr id="2136" name="Google Shape;2136;p39"/>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9"/>
          <p:cNvSpPr txBox="1">
            <a:spLocks noGrp="1"/>
          </p:cNvSpPr>
          <p:nvPr>
            <p:ph type="ctrTitle"/>
          </p:nvPr>
        </p:nvSpPr>
        <p:spPr>
          <a:xfrm>
            <a:off x="464750" y="328875"/>
            <a:ext cx="39801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pic>
        <p:nvPicPr>
          <p:cNvPr id="2138" name="Google Shape;2138;p39"/>
          <p:cNvPicPr preferRelativeResize="0"/>
          <p:nvPr/>
        </p:nvPicPr>
        <p:blipFill>
          <a:blip r:embed="rId3">
            <a:alphaModFix/>
          </a:blip>
          <a:stretch>
            <a:fillRect/>
          </a:stretch>
        </p:blipFill>
        <p:spPr>
          <a:xfrm>
            <a:off x="4856075" y="977525"/>
            <a:ext cx="4069401" cy="3439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Misclassification</a:t>
            </a:r>
            <a:endParaRPr/>
          </a:p>
        </p:txBody>
      </p:sp>
      <p:sp>
        <p:nvSpPr>
          <p:cNvPr id="2396" name="Google Shape;2396;p57"/>
          <p:cNvSpPr txBox="1">
            <a:spLocks noGrp="1"/>
          </p:cNvSpPr>
          <p:nvPr>
            <p:ph type="title"/>
          </p:nvPr>
        </p:nvSpPr>
        <p:spPr>
          <a:xfrm>
            <a:off x="736650" y="1402475"/>
            <a:ext cx="63150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positive sentiment but actually </a:t>
            </a:r>
            <a:r>
              <a:rPr lang="en" u="sng"/>
              <a:t>negative</a:t>
            </a:r>
            <a:r>
              <a:rPr lang="en"/>
              <a:t> (rating: 2)</a:t>
            </a:r>
            <a:endParaRPr/>
          </a:p>
        </p:txBody>
      </p:sp>
      <p:sp>
        <p:nvSpPr>
          <p:cNvPr id="2397" name="Google Shape;2397;p57"/>
          <p:cNvSpPr txBox="1">
            <a:spLocks noGrp="1"/>
          </p:cNvSpPr>
          <p:nvPr>
            <p:ph type="subTitle" idx="1"/>
          </p:nvPr>
        </p:nvSpPr>
        <p:spPr>
          <a:xfrm>
            <a:off x="599625" y="2191200"/>
            <a:ext cx="8111100" cy="1956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highlight>
                  <a:srgbClr val="FFFFFF"/>
                </a:highlight>
              </a:rPr>
              <a:t>Unfortunately, I was hoping to get Jumbo Tiger Pops which are </a:t>
            </a:r>
            <a:r>
              <a:rPr lang="en" sz="1400" b="1">
                <a:highlight>
                  <a:srgbClr val="FFFFFF"/>
                </a:highlight>
              </a:rPr>
              <a:t>absolutely delicious</a:t>
            </a:r>
            <a:r>
              <a:rPr lang="en" sz="1400">
                <a:highlight>
                  <a:srgbClr val="FFFFFF"/>
                </a:highlight>
              </a:rPr>
              <a:t>.  I have since found out that they may no longer be available in the USA.  Jumbo TP come in four flavors--cherry, watermelon, grape, and orange--and are round. If anyone knows where they can be found, please post the answer.  They are </a:t>
            </a:r>
            <a:r>
              <a:rPr lang="en" sz="1400" b="1">
                <a:highlight>
                  <a:srgbClr val="FFFFFF"/>
                </a:highlight>
              </a:rPr>
              <a:t>wonderful</a:t>
            </a:r>
            <a:r>
              <a:rPr lang="en" sz="1400">
                <a:highlight>
                  <a:srgbClr val="FFFFFF"/>
                </a:highlight>
              </a:rPr>
              <a:t>.</a:t>
            </a:r>
            <a:endParaRPr sz="1400">
              <a:highlight>
                <a:srgbClr val="FFFFFF"/>
              </a:highlight>
            </a:endParaRPr>
          </a:p>
          <a:p>
            <a:pPr marL="0" lvl="0" indent="0" algn="l" rtl="0">
              <a:spcBef>
                <a:spcPts val="0"/>
              </a:spcBef>
              <a:spcAft>
                <a:spcPts val="0"/>
              </a:spcAft>
              <a:buNone/>
            </a:pPr>
            <a:endParaRPr sz="1400">
              <a:highlight>
                <a:srgbClr val="FFFFFF"/>
              </a:highlight>
            </a:endParaRPr>
          </a:p>
        </p:txBody>
      </p:sp>
      <p:sp>
        <p:nvSpPr>
          <p:cNvPr id="2398" name="Google Shape;2398;p57"/>
          <p:cNvSpPr txBox="1">
            <a:spLocks noGrp="1"/>
          </p:cNvSpPr>
          <p:nvPr>
            <p:ph type="title" idx="4294967295"/>
          </p:nvPr>
        </p:nvSpPr>
        <p:spPr>
          <a:xfrm>
            <a:off x="1131025" y="3868300"/>
            <a:ext cx="46227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5"/>
                </a:solidFill>
              </a:rPr>
              <a:t>Quality of product: positive</a:t>
            </a:r>
            <a:endParaRPr sz="2500">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58"/>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Misclassification</a:t>
            </a:r>
            <a:endParaRPr/>
          </a:p>
        </p:txBody>
      </p:sp>
      <p:sp>
        <p:nvSpPr>
          <p:cNvPr id="2404" name="Google Shape;2404;p58"/>
          <p:cNvSpPr txBox="1">
            <a:spLocks noGrp="1"/>
          </p:cNvSpPr>
          <p:nvPr>
            <p:ph type="title"/>
          </p:nvPr>
        </p:nvSpPr>
        <p:spPr>
          <a:xfrm>
            <a:off x="736650" y="1402475"/>
            <a:ext cx="64134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negative sentiment but actually </a:t>
            </a:r>
            <a:r>
              <a:rPr lang="en" u="sng"/>
              <a:t>positive</a:t>
            </a:r>
            <a:r>
              <a:rPr lang="en"/>
              <a:t> (rating: 4)</a:t>
            </a:r>
            <a:endParaRPr/>
          </a:p>
        </p:txBody>
      </p:sp>
      <p:sp>
        <p:nvSpPr>
          <p:cNvPr id="2405" name="Google Shape;2405;p58"/>
          <p:cNvSpPr txBox="1">
            <a:spLocks noGrp="1"/>
          </p:cNvSpPr>
          <p:nvPr>
            <p:ph type="subTitle" idx="1"/>
          </p:nvPr>
        </p:nvSpPr>
        <p:spPr>
          <a:xfrm>
            <a:off x="599625" y="2191200"/>
            <a:ext cx="8111100" cy="132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highlight>
                  <a:srgbClr val="FFFFFF"/>
                </a:highlight>
              </a:rPr>
              <a:t>Our family has tried a number of different types of MIO, </a:t>
            </a:r>
            <a:r>
              <a:rPr lang="en" sz="1400" b="1">
                <a:highlight>
                  <a:srgbClr val="FFFFFF"/>
                </a:highlight>
              </a:rPr>
              <a:t>unfortunately</a:t>
            </a:r>
            <a:r>
              <a:rPr lang="en" sz="1400">
                <a:highlight>
                  <a:srgbClr val="FFFFFF"/>
                </a:highlight>
              </a:rPr>
              <a:t> the Peach tea is definitely </a:t>
            </a:r>
            <a:r>
              <a:rPr lang="en" sz="1400" b="1">
                <a:highlight>
                  <a:srgbClr val="FFFFFF"/>
                </a:highlight>
              </a:rPr>
              <a:t>not a favorite</a:t>
            </a:r>
            <a:r>
              <a:rPr lang="en" sz="1400">
                <a:highlight>
                  <a:srgbClr val="FFFFFF"/>
                </a:highlight>
              </a:rPr>
              <a:t> in our home. My daughter actually mixes it with the MIO Mango Peach, 1.62 Ounce (Pack of 4) and </a:t>
            </a:r>
            <a:r>
              <a:rPr lang="en" sz="1400" b="1">
                <a:highlight>
                  <a:srgbClr val="FFFFFF"/>
                </a:highlight>
              </a:rPr>
              <a:t>prefers that flavor</a:t>
            </a:r>
            <a:r>
              <a:rPr lang="en" sz="1400">
                <a:highlight>
                  <a:srgbClr val="FFFFFF"/>
                </a:highlight>
              </a:rPr>
              <a:t>.</a:t>
            </a:r>
            <a:endParaRPr sz="1400">
              <a:highlight>
                <a:srgbClr val="FFFFFF"/>
              </a:highlight>
            </a:endParaRPr>
          </a:p>
          <a:p>
            <a:pPr marL="0" lvl="0" indent="0" algn="l" rtl="0">
              <a:spcBef>
                <a:spcPts val="0"/>
              </a:spcBef>
              <a:spcAft>
                <a:spcPts val="0"/>
              </a:spcAft>
              <a:buNone/>
            </a:pPr>
            <a:endParaRPr sz="1400">
              <a:highlight>
                <a:srgbClr val="FFFFFF"/>
              </a:highlight>
            </a:endParaRPr>
          </a:p>
        </p:txBody>
      </p:sp>
      <p:sp>
        <p:nvSpPr>
          <p:cNvPr id="2406" name="Google Shape;2406;p58"/>
          <p:cNvSpPr txBox="1">
            <a:spLocks noGrp="1"/>
          </p:cNvSpPr>
          <p:nvPr>
            <p:ph type="title" idx="4294967295"/>
          </p:nvPr>
        </p:nvSpPr>
        <p:spPr>
          <a:xfrm>
            <a:off x="735750" y="3593125"/>
            <a:ext cx="76725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5"/>
                </a:solidFill>
              </a:rPr>
              <a:t>Dislike towards peach tea, but like Mango Peach</a:t>
            </a:r>
            <a:endParaRPr sz="2500">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59"/>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412" name="Google Shape;2412;p59"/>
          <p:cNvSpPr txBox="1">
            <a:spLocks noGrp="1"/>
          </p:cNvSpPr>
          <p:nvPr>
            <p:ph type="ctrTitle"/>
          </p:nvPr>
        </p:nvSpPr>
        <p:spPr>
          <a:xfrm>
            <a:off x="2042250" y="2594225"/>
            <a:ext cx="50595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pic>
        <p:nvPicPr>
          <p:cNvPr id="2417" name="Google Shape;2417;p60"/>
          <p:cNvPicPr preferRelativeResize="0"/>
          <p:nvPr/>
        </p:nvPicPr>
        <p:blipFill>
          <a:blip r:embed="rId3">
            <a:alphaModFix/>
          </a:blip>
          <a:stretch>
            <a:fillRect/>
          </a:stretch>
        </p:blipFill>
        <p:spPr>
          <a:xfrm>
            <a:off x="1684025" y="1513075"/>
            <a:ext cx="6138225" cy="2996175"/>
          </a:xfrm>
          <a:prstGeom prst="rect">
            <a:avLst/>
          </a:prstGeom>
          <a:noFill/>
          <a:ln>
            <a:noFill/>
          </a:ln>
        </p:spPr>
      </p:pic>
      <p:sp>
        <p:nvSpPr>
          <p:cNvPr id="2418" name="Google Shape;2418;p60"/>
          <p:cNvSpPr txBox="1">
            <a:spLocks noGrp="1"/>
          </p:cNvSpPr>
          <p:nvPr>
            <p:ph type="ctrTitle" idx="4294967295"/>
          </p:nvPr>
        </p:nvSpPr>
        <p:spPr>
          <a:xfrm>
            <a:off x="2055100" y="97275"/>
            <a:ext cx="5320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Scores</a:t>
            </a:r>
            <a:endParaRPr/>
          </a:p>
        </p:txBody>
      </p:sp>
      <p:sp>
        <p:nvSpPr>
          <p:cNvPr id="2419" name="Google Shape;2419;p60"/>
          <p:cNvSpPr txBox="1">
            <a:spLocks noGrp="1"/>
          </p:cNvSpPr>
          <p:nvPr>
            <p:ph type="subTitle" idx="1"/>
          </p:nvPr>
        </p:nvSpPr>
        <p:spPr>
          <a:xfrm>
            <a:off x="1683975" y="675075"/>
            <a:ext cx="6138300" cy="754800"/>
          </a:xfrm>
          <a:prstGeom prst="rect">
            <a:avLst/>
          </a:prstGeom>
          <a:solidFill>
            <a:srgbClr val="CEF2F0"/>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dirty="0"/>
              <a:t>Baseline model: </a:t>
            </a:r>
            <a:endParaRPr sz="1200" b="1" dirty="0"/>
          </a:p>
          <a:p>
            <a:pPr marL="0" lvl="0" indent="0" algn="ctr" rtl="0">
              <a:lnSpc>
                <a:spcPct val="115000"/>
              </a:lnSpc>
              <a:spcBef>
                <a:spcPts val="0"/>
              </a:spcBef>
              <a:spcAft>
                <a:spcPts val="0"/>
              </a:spcAft>
              <a:buNone/>
            </a:pPr>
            <a:r>
              <a:rPr lang="en" sz="1200" b="1" dirty="0"/>
              <a:t>VADER [Lexicon &amp; rule-based sentiment analysis tool (social media)]</a:t>
            </a:r>
            <a:endParaRPr sz="1200" b="1" dirty="0"/>
          </a:p>
          <a:p>
            <a:pPr marL="0" lvl="0" indent="0" algn="ctr" rtl="0">
              <a:lnSpc>
                <a:spcPct val="115000"/>
              </a:lnSpc>
              <a:spcBef>
                <a:spcPts val="0"/>
              </a:spcBef>
              <a:spcAft>
                <a:spcPts val="0"/>
              </a:spcAft>
              <a:buNone/>
            </a:pPr>
            <a:r>
              <a:rPr lang="en" sz="1200" dirty="0"/>
              <a:t>Accuracy score: 0.77			      Recall score: 0.37</a:t>
            </a:r>
            <a:endParaRPr sz="1200" b="1" dirty="0"/>
          </a:p>
        </p:txBody>
      </p:sp>
      <p:sp>
        <p:nvSpPr>
          <p:cNvPr id="2420" name="Google Shape;2420;p60"/>
          <p:cNvSpPr txBox="1">
            <a:spLocks noGrp="1"/>
          </p:cNvSpPr>
          <p:nvPr>
            <p:ph type="subTitle" idx="1"/>
          </p:nvPr>
        </p:nvSpPr>
        <p:spPr>
          <a:xfrm>
            <a:off x="1684025" y="4592350"/>
            <a:ext cx="6138300" cy="401100"/>
          </a:xfrm>
          <a:prstGeom prst="rect">
            <a:avLst/>
          </a:prstGeom>
          <a:solidFill>
            <a:schemeClr val="accent3"/>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dk1"/>
                </a:solidFill>
              </a:rPr>
              <a:t>UNSEEN DATA (Minority class: 18%):	 </a:t>
            </a:r>
            <a:r>
              <a:rPr lang="en" sz="1200">
                <a:solidFill>
                  <a:schemeClr val="dk1"/>
                </a:solidFill>
              </a:rPr>
              <a:t>Accuracy score: 0.92	Recall score: </a:t>
            </a:r>
            <a:r>
              <a:rPr lang="en" sz="1200" b="1">
                <a:solidFill>
                  <a:schemeClr val="dk1"/>
                </a:solidFill>
              </a:rPr>
              <a:t>0.79</a:t>
            </a:r>
            <a:endParaRPr sz="1200" b="1">
              <a:solidFill>
                <a:schemeClr val="dk1"/>
              </a:solidFill>
            </a:endParaRPr>
          </a:p>
        </p:txBody>
      </p:sp>
      <p:sp>
        <p:nvSpPr>
          <p:cNvPr id="2421" name="Google Shape;2421;p60"/>
          <p:cNvSpPr/>
          <p:nvPr/>
        </p:nvSpPr>
        <p:spPr>
          <a:xfrm>
            <a:off x="4795550" y="2223800"/>
            <a:ext cx="2707800" cy="31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7299700" y="4592450"/>
            <a:ext cx="369600" cy="31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61"/>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Misclassification on unseen data</a:t>
            </a:r>
            <a:endParaRPr/>
          </a:p>
        </p:txBody>
      </p:sp>
      <p:sp>
        <p:nvSpPr>
          <p:cNvPr id="2428" name="Google Shape;2428;p61"/>
          <p:cNvSpPr txBox="1">
            <a:spLocks noGrp="1"/>
          </p:cNvSpPr>
          <p:nvPr>
            <p:ph type="title"/>
          </p:nvPr>
        </p:nvSpPr>
        <p:spPr>
          <a:xfrm>
            <a:off x="736650" y="1402475"/>
            <a:ext cx="63150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negative sentiment but actually </a:t>
            </a:r>
            <a:r>
              <a:rPr lang="en" u="sng"/>
              <a:t>positive</a:t>
            </a:r>
            <a:r>
              <a:rPr lang="en"/>
              <a:t> (rating: 5)</a:t>
            </a:r>
            <a:endParaRPr/>
          </a:p>
        </p:txBody>
      </p:sp>
      <p:sp>
        <p:nvSpPr>
          <p:cNvPr id="2429" name="Google Shape;2429;p61"/>
          <p:cNvSpPr txBox="1">
            <a:spLocks noGrp="1"/>
          </p:cNvSpPr>
          <p:nvPr>
            <p:ph type="subTitle" idx="1"/>
          </p:nvPr>
        </p:nvSpPr>
        <p:spPr>
          <a:xfrm>
            <a:off x="599625" y="2135150"/>
            <a:ext cx="8111100" cy="1956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highlight>
                  <a:srgbClr val="FFFFFF"/>
                </a:highlight>
              </a:rPr>
              <a:t>Taste wise it is a </a:t>
            </a:r>
            <a:r>
              <a:rPr lang="en" sz="1400" i="1" u="sng">
                <a:highlight>
                  <a:srgbClr val="FFFFFF"/>
                </a:highlight>
              </a:rPr>
              <a:t>6</a:t>
            </a:r>
            <a:r>
              <a:rPr lang="en" sz="1400">
                <a:highlight>
                  <a:srgbClr val="FFFFFF"/>
                </a:highlight>
              </a:rPr>
              <a:t> star item The mouth says, "How do I love thee, let me count the ways..."If you like apple products a must have item.  The only </a:t>
            </a:r>
            <a:r>
              <a:rPr lang="en" sz="1400" b="1">
                <a:highlight>
                  <a:srgbClr val="FFFFFF"/>
                </a:highlight>
              </a:rPr>
              <a:t>draw back</a:t>
            </a:r>
            <a:r>
              <a:rPr lang="en" sz="1400">
                <a:highlight>
                  <a:srgbClr val="FFFFFF"/>
                </a:highlight>
              </a:rPr>
              <a:t>, shipping cost.  These are very </a:t>
            </a:r>
            <a:r>
              <a:rPr lang="en" sz="1400" b="1">
                <a:highlight>
                  <a:srgbClr val="FFFFFF"/>
                </a:highlight>
              </a:rPr>
              <a:t>heavy</a:t>
            </a:r>
            <a:r>
              <a:rPr lang="en" sz="1400">
                <a:highlight>
                  <a:srgbClr val="FFFFFF"/>
                </a:highlight>
              </a:rPr>
              <a:t>.</a:t>
            </a:r>
            <a:endParaRPr sz="1400">
              <a:highlight>
                <a:srgbClr val="FFFFFF"/>
              </a:highlight>
            </a:endParaRPr>
          </a:p>
          <a:p>
            <a:pPr marL="0" lvl="0" indent="0" algn="l" rtl="0">
              <a:spcBef>
                <a:spcPts val="0"/>
              </a:spcBef>
              <a:spcAft>
                <a:spcPts val="0"/>
              </a:spcAft>
              <a:buNone/>
            </a:pPr>
            <a:endParaRPr sz="1400">
              <a:highlight>
                <a:srgbClr val="FFFFFF"/>
              </a:highlight>
            </a:endParaRPr>
          </a:p>
        </p:txBody>
      </p:sp>
      <p:sp>
        <p:nvSpPr>
          <p:cNvPr id="2430" name="Google Shape;2430;p61"/>
          <p:cNvSpPr txBox="1">
            <a:spLocks noGrp="1"/>
          </p:cNvSpPr>
          <p:nvPr>
            <p:ph type="title" idx="4294967295"/>
          </p:nvPr>
        </p:nvSpPr>
        <p:spPr>
          <a:xfrm>
            <a:off x="1176225" y="3617825"/>
            <a:ext cx="51333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5"/>
                </a:solidFill>
              </a:rPr>
              <a:t>Feedback on improvements too</a:t>
            </a:r>
            <a:endParaRPr sz="2500">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6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Misclassification on unseen data</a:t>
            </a:r>
            <a:endParaRPr/>
          </a:p>
        </p:txBody>
      </p:sp>
      <p:sp>
        <p:nvSpPr>
          <p:cNvPr id="2436" name="Google Shape;2436;p62"/>
          <p:cNvSpPr txBox="1">
            <a:spLocks noGrp="1"/>
          </p:cNvSpPr>
          <p:nvPr>
            <p:ph type="title"/>
          </p:nvPr>
        </p:nvSpPr>
        <p:spPr>
          <a:xfrm>
            <a:off x="736650" y="1402475"/>
            <a:ext cx="63150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positive sentiment but actually </a:t>
            </a:r>
            <a:r>
              <a:rPr lang="en" u="sng"/>
              <a:t>negative</a:t>
            </a:r>
            <a:r>
              <a:rPr lang="en"/>
              <a:t> (rating: 3)</a:t>
            </a:r>
            <a:endParaRPr/>
          </a:p>
        </p:txBody>
      </p:sp>
      <p:sp>
        <p:nvSpPr>
          <p:cNvPr id="2437" name="Google Shape;2437;p62"/>
          <p:cNvSpPr txBox="1">
            <a:spLocks noGrp="1"/>
          </p:cNvSpPr>
          <p:nvPr>
            <p:ph type="subTitle" idx="1"/>
          </p:nvPr>
        </p:nvSpPr>
        <p:spPr>
          <a:xfrm>
            <a:off x="599625" y="2135150"/>
            <a:ext cx="8111100" cy="1956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a:highlight>
                  <a:srgbClr val="FFFFFF"/>
                </a:highlight>
              </a:rPr>
              <a:t>How much would you pay for a bag of chocolate pretzels? If you're impulsive like me, then $6 is ok. Don't get me wrong, the </a:t>
            </a:r>
            <a:r>
              <a:rPr lang="en" sz="1400" b="1">
                <a:highlight>
                  <a:srgbClr val="FFFFFF"/>
                </a:highlight>
              </a:rPr>
              <a:t>quality </a:t>
            </a:r>
            <a:r>
              <a:rPr lang="en" sz="1400">
                <a:highlight>
                  <a:srgbClr val="FFFFFF"/>
                </a:highlight>
              </a:rPr>
              <a:t>of these babies is </a:t>
            </a:r>
            <a:r>
              <a:rPr lang="en" sz="1400" b="1">
                <a:highlight>
                  <a:srgbClr val="FFFFFF"/>
                </a:highlight>
              </a:rPr>
              <a:t>very good</a:t>
            </a:r>
            <a:r>
              <a:rPr lang="en" sz="1400">
                <a:highlight>
                  <a:srgbClr val="FFFFFF"/>
                </a:highlight>
              </a:rPr>
              <a:t> and I have no complaints. But in retrospect, the </a:t>
            </a:r>
            <a:r>
              <a:rPr lang="en" sz="1400" b="1">
                <a:highlight>
                  <a:srgbClr val="FFFFFF"/>
                </a:highlight>
              </a:rPr>
              <a:t>price is a little ridiculous</a:t>
            </a:r>
            <a:r>
              <a:rPr lang="en" sz="1400">
                <a:highlight>
                  <a:srgbClr val="FFFFFF"/>
                </a:highlight>
              </a:rPr>
              <a:t> (esp. when you add on the shipping).</a:t>
            </a:r>
            <a:endParaRPr sz="1400">
              <a:highlight>
                <a:srgbClr val="FFFFFF"/>
              </a:highlight>
            </a:endParaRPr>
          </a:p>
          <a:p>
            <a:pPr marL="0" lvl="0" indent="0" algn="l" rtl="0">
              <a:spcBef>
                <a:spcPts val="0"/>
              </a:spcBef>
              <a:spcAft>
                <a:spcPts val="0"/>
              </a:spcAft>
              <a:buNone/>
            </a:pPr>
            <a:endParaRPr sz="1400">
              <a:highlight>
                <a:srgbClr val="FFFFFF"/>
              </a:highlight>
            </a:endParaRPr>
          </a:p>
        </p:txBody>
      </p:sp>
      <p:sp>
        <p:nvSpPr>
          <p:cNvPr id="2438" name="Google Shape;2438;p62"/>
          <p:cNvSpPr txBox="1">
            <a:spLocks noGrp="1"/>
          </p:cNvSpPr>
          <p:nvPr>
            <p:ph type="title" idx="4294967295"/>
          </p:nvPr>
        </p:nvSpPr>
        <p:spPr>
          <a:xfrm>
            <a:off x="1117350" y="3883425"/>
            <a:ext cx="55536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5"/>
                </a:solidFill>
              </a:rPr>
              <a:t>Quality is good but price not good</a:t>
            </a:r>
            <a:endParaRPr sz="2500">
              <a:solidFill>
                <a:schemeClr val="accent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pic>
        <p:nvPicPr>
          <p:cNvPr id="2443" name="Google Shape;2443;p63"/>
          <p:cNvPicPr preferRelativeResize="0"/>
          <p:nvPr/>
        </p:nvPicPr>
        <p:blipFill>
          <a:blip r:embed="rId3">
            <a:alphaModFix amt="76000"/>
          </a:blip>
          <a:stretch>
            <a:fillRect/>
          </a:stretch>
        </p:blipFill>
        <p:spPr>
          <a:xfrm rot="-10540005">
            <a:off x="162136" y="3404308"/>
            <a:ext cx="8814679" cy="1443717"/>
          </a:xfrm>
          <a:prstGeom prst="rect">
            <a:avLst/>
          </a:prstGeom>
          <a:noFill/>
          <a:ln>
            <a:noFill/>
          </a:ln>
        </p:spPr>
      </p:pic>
      <p:sp>
        <p:nvSpPr>
          <p:cNvPr id="2444" name="Google Shape;2444;p63"/>
          <p:cNvSpPr txBox="1">
            <a:spLocks noGrp="1"/>
          </p:cNvSpPr>
          <p:nvPr>
            <p:ph type="title"/>
          </p:nvPr>
        </p:nvSpPr>
        <p:spPr>
          <a:xfrm>
            <a:off x="720000" y="3466450"/>
            <a:ext cx="7983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Negative Sentiment topics</a:t>
            </a:r>
            <a:endParaRPr/>
          </a:p>
        </p:txBody>
      </p:sp>
      <p:sp>
        <p:nvSpPr>
          <p:cNvPr id="2445" name="Google Shape;2445;p63"/>
          <p:cNvSpPr/>
          <p:nvPr/>
        </p:nvSpPr>
        <p:spPr>
          <a:xfrm rot="3780533">
            <a:off x="8011449" y="-595863"/>
            <a:ext cx="2265068" cy="216582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63"/>
          <p:cNvGrpSpPr/>
          <p:nvPr/>
        </p:nvGrpSpPr>
        <p:grpSpPr>
          <a:xfrm rot="-8099954">
            <a:off x="-208205" y="-668214"/>
            <a:ext cx="1344367" cy="1995327"/>
            <a:chOff x="272875" y="1527563"/>
            <a:chExt cx="255950" cy="455000"/>
          </a:xfrm>
        </p:grpSpPr>
        <p:sp>
          <p:nvSpPr>
            <p:cNvPr id="2447" name="Google Shape;2447;p6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2" name="Google Shape;2482;p63"/>
          <p:cNvPicPr preferRelativeResize="0"/>
          <p:nvPr/>
        </p:nvPicPr>
        <p:blipFill>
          <a:blip r:embed="rId4">
            <a:alphaModFix/>
          </a:blip>
          <a:stretch>
            <a:fillRect/>
          </a:stretch>
        </p:blipFill>
        <p:spPr>
          <a:xfrm>
            <a:off x="6562858" y="1748086"/>
            <a:ext cx="1312901" cy="973713"/>
          </a:xfrm>
          <a:prstGeom prst="rect">
            <a:avLst/>
          </a:prstGeom>
          <a:noFill/>
          <a:ln>
            <a:noFill/>
          </a:ln>
        </p:spPr>
      </p:pic>
      <p:pic>
        <p:nvPicPr>
          <p:cNvPr id="2483" name="Google Shape;2483;p63"/>
          <p:cNvPicPr preferRelativeResize="0"/>
          <p:nvPr/>
        </p:nvPicPr>
        <p:blipFill>
          <a:blip r:embed="rId5">
            <a:alphaModFix/>
          </a:blip>
          <a:stretch>
            <a:fillRect/>
          </a:stretch>
        </p:blipFill>
        <p:spPr>
          <a:xfrm rot="5400000">
            <a:off x="6781041" y="1962561"/>
            <a:ext cx="2287099" cy="720674"/>
          </a:xfrm>
          <a:prstGeom prst="rect">
            <a:avLst/>
          </a:prstGeom>
          <a:noFill/>
          <a:ln>
            <a:noFill/>
          </a:ln>
        </p:spPr>
      </p:pic>
      <p:pic>
        <p:nvPicPr>
          <p:cNvPr id="2484" name="Google Shape;2484;p63"/>
          <p:cNvPicPr preferRelativeResize="0"/>
          <p:nvPr/>
        </p:nvPicPr>
        <p:blipFill>
          <a:blip r:embed="rId6">
            <a:alphaModFix/>
          </a:blip>
          <a:stretch>
            <a:fillRect/>
          </a:stretch>
        </p:blipFill>
        <p:spPr>
          <a:xfrm>
            <a:off x="5735429" y="239601"/>
            <a:ext cx="1312906" cy="1663026"/>
          </a:xfrm>
          <a:prstGeom prst="rect">
            <a:avLst/>
          </a:prstGeom>
          <a:noFill/>
          <a:ln>
            <a:noFill/>
          </a:ln>
        </p:spPr>
      </p:pic>
      <p:pic>
        <p:nvPicPr>
          <p:cNvPr id="2485" name="Google Shape;2485;p63"/>
          <p:cNvPicPr preferRelativeResize="0"/>
          <p:nvPr/>
        </p:nvPicPr>
        <p:blipFill>
          <a:blip r:embed="rId7">
            <a:alphaModFix/>
          </a:blip>
          <a:stretch>
            <a:fillRect/>
          </a:stretch>
        </p:blipFill>
        <p:spPr>
          <a:xfrm>
            <a:off x="7982885" y="845467"/>
            <a:ext cx="376267" cy="2158245"/>
          </a:xfrm>
          <a:prstGeom prst="rect">
            <a:avLst/>
          </a:prstGeom>
          <a:noFill/>
          <a:ln>
            <a:noFill/>
          </a:ln>
        </p:spPr>
      </p:pic>
      <p:pic>
        <p:nvPicPr>
          <p:cNvPr id="2486" name="Google Shape;2486;p63"/>
          <p:cNvPicPr preferRelativeResize="0"/>
          <p:nvPr/>
        </p:nvPicPr>
        <p:blipFill>
          <a:blip r:embed="rId8">
            <a:alphaModFix/>
          </a:blip>
          <a:stretch>
            <a:fillRect/>
          </a:stretch>
        </p:blipFill>
        <p:spPr>
          <a:xfrm>
            <a:off x="6110377" y="237822"/>
            <a:ext cx="376277" cy="1442431"/>
          </a:xfrm>
          <a:prstGeom prst="rect">
            <a:avLst/>
          </a:prstGeom>
          <a:noFill/>
          <a:ln>
            <a:noFill/>
          </a:ln>
        </p:spPr>
      </p:pic>
      <p:pic>
        <p:nvPicPr>
          <p:cNvPr id="2487" name="Google Shape;2487;p63"/>
          <p:cNvPicPr preferRelativeResize="0"/>
          <p:nvPr/>
        </p:nvPicPr>
        <p:blipFill>
          <a:blip r:embed="rId9">
            <a:alphaModFix/>
          </a:blip>
          <a:stretch>
            <a:fillRect/>
          </a:stretch>
        </p:blipFill>
        <p:spPr>
          <a:xfrm rot="5400000">
            <a:off x="6066056" y="2110470"/>
            <a:ext cx="464918" cy="2158216"/>
          </a:xfrm>
          <a:prstGeom prst="rect">
            <a:avLst/>
          </a:prstGeom>
          <a:noFill/>
          <a:ln>
            <a:noFill/>
          </a:ln>
        </p:spPr>
      </p:pic>
      <p:pic>
        <p:nvPicPr>
          <p:cNvPr id="2488" name="Google Shape;2488;p63"/>
          <p:cNvPicPr preferRelativeResize="0"/>
          <p:nvPr/>
        </p:nvPicPr>
        <p:blipFill>
          <a:blip r:embed="rId10">
            <a:alphaModFix/>
          </a:blip>
          <a:stretch>
            <a:fillRect/>
          </a:stretch>
        </p:blipFill>
        <p:spPr>
          <a:xfrm>
            <a:off x="4094482" y="237829"/>
            <a:ext cx="519677" cy="1324622"/>
          </a:xfrm>
          <a:prstGeom prst="rect">
            <a:avLst/>
          </a:prstGeom>
          <a:noFill/>
          <a:ln>
            <a:noFill/>
          </a:ln>
        </p:spPr>
      </p:pic>
      <p:pic>
        <p:nvPicPr>
          <p:cNvPr id="2489" name="Google Shape;2489;p63"/>
          <p:cNvPicPr preferRelativeResize="0"/>
          <p:nvPr/>
        </p:nvPicPr>
        <p:blipFill>
          <a:blip r:embed="rId11">
            <a:alphaModFix/>
          </a:blip>
          <a:stretch>
            <a:fillRect/>
          </a:stretch>
        </p:blipFill>
        <p:spPr>
          <a:xfrm rot="5400000">
            <a:off x="2576806" y="2133745"/>
            <a:ext cx="1458149" cy="1190058"/>
          </a:xfrm>
          <a:prstGeom prst="rect">
            <a:avLst/>
          </a:prstGeom>
          <a:noFill/>
          <a:ln>
            <a:noFill/>
          </a:ln>
        </p:spPr>
      </p:pic>
      <p:pic>
        <p:nvPicPr>
          <p:cNvPr id="2490" name="Google Shape;2490;p63"/>
          <p:cNvPicPr preferRelativeResize="0"/>
          <p:nvPr/>
        </p:nvPicPr>
        <p:blipFill>
          <a:blip r:embed="rId12">
            <a:alphaModFix/>
          </a:blip>
          <a:stretch>
            <a:fillRect/>
          </a:stretch>
        </p:blipFill>
        <p:spPr>
          <a:xfrm>
            <a:off x="5080079" y="390550"/>
            <a:ext cx="426101" cy="2158245"/>
          </a:xfrm>
          <a:prstGeom prst="rect">
            <a:avLst/>
          </a:prstGeom>
          <a:noFill/>
          <a:ln>
            <a:noFill/>
          </a:ln>
        </p:spPr>
      </p:pic>
      <p:pic>
        <p:nvPicPr>
          <p:cNvPr id="2491" name="Google Shape;2491;p63"/>
          <p:cNvPicPr preferRelativeResize="0"/>
          <p:nvPr/>
        </p:nvPicPr>
        <p:blipFill>
          <a:blip r:embed="rId13">
            <a:alphaModFix/>
          </a:blip>
          <a:stretch>
            <a:fillRect/>
          </a:stretch>
        </p:blipFill>
        <p:spPr>
          <a:xfrm rot="1156742">
            <a:off x="2593057" y="1095803"/>
            <a:ext cx="2136970" cy="1744068"/>
          </a:xfrm>
          <a:prstGeom prst="rect">
            <a:avLst/>
          </a:prstGeom>
          <a:noFill/>
          <a:ln>
            <a:noFill/>
          </a:ln>
        </p:spPr>
      </p:pic>
      <p:pic>
        <p:nvPicPr>
          <p:cNvPr id="2492" name="Google Shape;2492;p63"/>
          <p:cNvPicPr preferRelativeResize="0"/>
          <p:nvPr/>
        </p:nvPicPr>
        <p:blipFill>
          <a:blip r:embed="rId14">
            <a:alphaModFix/>
          </a:blip>
          <a:stretch>
            <a:fillRect/>
          </a:stretch>
        </p:blipFill>
        <p:spPr>
          <a:xfrm>
            <a:off x="784861" y="1308226"/>
            <a:ext cx="939000" cy="2158222"/>
          </a:xfrm>
          <a:prstGeom prst="rect">
            <a:avLst/>
          </a:prstGeom>
          <a:noFill/>
          <a:ln>
            <a:noFill/>
          </a:ln>
        </p:spPr>
      </p:pic>
      <p:pic>
        <p:nvPicPr>
          <p:cNvPr id="2493" name="Google Shape;2493;p63"/>
          <p:cNvPicPr preferRelativeResize="0"/>
          <p:nvPr/>
        </p:nvPicPr>
        <p:blipFill>
          <a:blip r:embed="rId8">
            <a:alphaModFix/>
          </a:blip>
          <a:stretch>
            <a:fillRect/>
          </a:stretch>
        </p:blipFill>
        <p:spPr>
          <a:xfrm rot="5400000">
            <a:off x="3358257" y="-228965"/>
            <a:ext cx="519677" cy="1992131"/>
          </a:xfrm>
          <a:prstGeom prst="rect">
            <a:avLst/>
          </a:prstGeom>
          <a:noFill/>
          <a:ln>
            <a:noFill/>
          </a:ln>
        </p:spPr>
      </p:pic>
      <p:pic>
        <p:nvPicPr>
          <p:cNvPr id="2494" name="Google Shape;2494;p63"/>
          <p:cNvPicPr preferRelativeResize="0"/>
          <p:nvPr/>
        </p:nvPicPr>
        <p:blipFill>
          <a:blip r:embed="rId15">
            <a:alphaModFix/>
          </a:blip>
          <a:stretch>
            <a:fillRect/>
          </a:stretch>
        </p:blipFill>
        <p:spPr>
          <a:xfrm>
            <a:off x="1723857" y="115332"/>
            <a:ext cx="1014648" cy="2158220"/>
          </a:xfrm>
          <a:prstGeom prst="rect">
            <a:avLst/>
          </a:prstGeom>
          <a:noFill/>
          <a:ln>
            <a:noFill/>
          </a:ln>
        </p:spPr>
      </p:pic>
      <p:pic>
        <p:nvPicPr>
          <p:cNvPr id="2495" name="Google Shape;2495;p63"/>
          <p:cNvPicPr preferRelativeResize="0"/>
          <p:nvPr/>
        </p:nvPicPr>
        <p:blipFill>
          <a:blip r:embed="rId8">
            <a:alphaModFix/>
          </a:blip>
          <a:stretch>
            <a:fillRect/>
          </a:stretch>
        </p:blipFill>
        <p:spPr>
          <a:xfrm>
            <a:off x="784859" y="791934"/>
            <a:ext cx="519677" cy="19921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pic>
        <p:nvPicPr>
          <p:cNvPr id="2500" name="Google Shape;2500;p64"/>
          <p:cNvPicPr preferRelativeResize="0"/>
          <p:nvPr/>
        </p:nvPicPr>
        <p:blipFill>
          <a:blip r:embed="rId3">
            <a:alphaModFix/>
          </a:blip>
          <a:stretch>
            <a:fillRect/>
          </a:stretch>
        </p:blipFill>
        <p:spPr>
          <a:xfrm>
            <a:off x="353825" y="152400"/>
            <a:ext cx="843635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pic>
        <p:nvPicPr>
          <p:cNvPr id="2505" name="Google Shape;2505;p65"/>
          <p:cNvPicPr preferRelativeResize="0"/>
          <p:nvPr/>
        </p:nvPicPr>
        <p:blipFill>
          <a:blip r:embed="rId3">
            <a:alphaModFix amt="52000"/>
          </a:blip>
          <a:stretch>
            <a:fillRect/>
          </a:stretch>
        </p:blipFill>
        <p:spPr>
          <a:xfrm rot="-1128982" flipH="1">
            <a:off x="872868" y="1182666"/>
            <a:ext cx="1120485" cy="787016"/>
          </a:xfrm>
          <a:prstGeom prst="rect">
            <a:avLst/>
          </a:prstGeom>
          <a:noFill/>
          <a:ln>
            <a:noFill/>
          </a:ln>
        </p:spPr>
      </p:pic>
      <p:pic>
        <p:nvPicPr>
          <p:cNvPr id="2506" name="Google Shape;2506;p65"/>
          <p:cNvPicPr preferRelativeResize="0"/>
          <p:nvPr/>
        </p:nvPicPr>
        <p:blipFill>
          <a:blip r:embed="rId4">
            <a:alphaModFix amt="52000"/>
          </a:blip>
          <a:stretch>
            <a:fillRect/>
          </a:stretch>
        </p:blipFill>
        <p:spPr>
          <a:xfrm rot="-1128979" flipH="1">
            <a:off x="3592203" y="1204363"/>
            <a:ext cx="1207295" cy="781522"/>
          </a:xfrm>
          <a:prstGeom prst="rect">
            <a:avLst/>
          </a:prstGeom>
          <a:noFill/>
          <a:ln>
            <a:noFill/>
          </a:ln>
        </p:spPr>
      </p:pic>
      <p:pic>
        <p:nvPicPr>
          <p:cNvPr id="2507" name="Google Shape;2507;p65"/>
          <p:cNvPicPr preferRelativeResize="0"/>
          <p:nvPr/>
        </p:nvPicPr>
        <p:blipFill>
          <a:blip r:embed="rId5">
            <a:alphaModFix amt="62000"/>
          </a:blip>
          <a:stretch>
            <a:fillRect/>
          </a:stretch>
        </p:blipFill>
        <p:spPr>
          <a:xfrm rot="-1128991" flipH="1">
            <a:off x="6316671" y="1130000"/>
            <a:ext cx="1270441" cy="892351"/>
          </a:xfrm>
          <a:prstGeom prst="rect">
            <a:avLst/>
          </a:prstGeom>
          <a:noFill/>
          <a:ln>
            <a:noFill/>
          </a:ln>
        </p:spPr>
      </p:pic>
      <p:pic>
        <p:nvPicPr>
          <p:cNvPr id="2508" name="Google Shape;2508;p65"/>
          <p:cNvPicPr preferRelativeResize="0"/>
          <p:nvPr/>
        </p:nvPicPr>
        <p:blipFill>
          <a:blip r:embed="rId4">
            <a:alphaModFix amt="52000"/>
          </a:blip>
          <a:stretch>
            <a:fillRect/>
          </a:stretch>
        </p:blipFill>
        <p:spPr>
          <a:xfrm rot="-1128975" flipH="1">
            <a:off x="2268502" y="3255947"/>
            <a:ext cx="1270444" cy="832908"/>
          </a:xfrm>
          <a:prstGeom prst="rect">
            <a:avLst/>
          </a:prstGeom>
          <a:noFill/>
          <a:ln>
            <a:noFill/>
          </a:ln>
        </p:spPr>
      </p:pic>
      <p:pic>
        <p:nvPicPr>
          <p:cNvPr id="2509" name="Google Shape;2509;p65"/>
          <p:cNvPicPr preferRelativeResize="0"/>
          <p:nvPr/>
        </p:nvPicPr>
        <p:blipFill>
          <a:blip r:embed="rId3">
            <a:alphaModFix amt="52000"/>
          </a:blip>
          <a:stretch>
            <a:fillRect/>
          </a:stretch>
        </p:blipFill>
        <p:spPr>
          <a:xfrm rot="-1128982" flipH="1">
            <a:off x="5038361" y="3307016"/>
            <a:ext cx="1120485" cy="787016"/>
          </a:xfrm>
          <a:prstGeom prst="rect">
            <a:avLst/>
          </a:prstGeom>
          <a:noFill/>
          <a:ln>
            <a:noFill/>
          </a:ln>
        </p:spPr>
      </p:pic>
      <p:sp>
        <p:nvSpPr>
          <p:cNvPr id="2510" name="Google Shape;2510;p65"/>
          <p:cNvSpPr txBox="1"/>
          <p:nvPr/>
        </p:nvSpPr>
        <p:spPr>
          <a:xfrm>
            <a:off x="1144876" y="1357025"/>
            <a:ext cx="22158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a:ea typeface="Overpass"/>
                <a:cs typeface="Overpass"/>
                <a:sym typeface="Overpass"/>
              </a:rPr>
              <a:t>Manufacturers</a:t>
            </a:r>
            <a:endParaRPr sz="1600">
              <a:solidFill>
                <a:schemeClr val="dk2"/>
              </a:solidFill>
              <a:latin typeface="Overpass"/>
              <a:ea typeface="Overpass"/>
              <a:cs typeface="Overpass"/>
              <a:sym typeface="Overpass"/>
            </a:endParaRPr>
          </a:p>
        </p:txBody>
      </p:sp>
      <p:sp>
        <p:nvSpPr>
          <p:cNvPr id="2511" name="Google Shape;2511;p65"/>
          <p:cNvSpPr txBox="1"/>
          <p:nvPr/>
        </p:nvSpPr>
        <p:spPr>
          <a:xfrm>
            <a:off x="1142225" y="1835425"/>
            <a:ext cx="2399700" cy="52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Improve products</a:t>
            </a:r>
            <a:endParaRPr>
              <a:solidFill>
                <a:schemeClr val="dk2"/>
              </a:solidFill>
              <a:latin typeface="Open Sans"/>
              <a:ea typeface="Open Sans"/>
              <a:cs typeface="Open Sans"/>
              <a:sym typeface="Open Sans"/>
            </a:endParaRPr>
          </a:p>
        </p:txBody>
      </p:sp>
      <p:sp>
        <p:nvSpPr>
          <p:cNvPr id="2512" name="Google Shape;2512;p65"/>
          <p:cNvSpPr txBox="1"/>
          <p:nvPr/>
        </p:nvSpPr>
        <p:spPr>
          <a:xfrm>
            <a:off x="3813097" y="135702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a:ea typeface="Overpass"/>
                <a:cs typeface="Overpass"/>
                <a:sym typeface="Overpass"/>
              </a:rPr>
              <a:t>R&amp;D</a:t>
            </a:r>
            <a:endParaRPr sz="1600">
              <a:solidFill>
                <a:schemeClr val="dk2"/>
              </a:solidFill>
              <a:latin typeface="Overpass"/>
              <a:ea typeface="Overpass"/>
              <a:cs typeface="Overpass"/>
              <a:sym typeface="Overpass"/>
            </a:endParaRPr>
          </a:p>
        </p:txBody>
      </p:sp>
      <p:sp>
        <p:nvSpPr>
          <p:cNvPr id="2513" name="Google Shape;2513;p65"/>
          <p:cNvSpPr txBox="1"/>
          <p:nvPr/>
        </p:nvSpPr>
        <p:spPr>
          <a:xfrm>
            <a:off x="3810900" y="1836625"/>
            <a:ext cx="2399700" cy="78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Target qualities that customers are concerned about</a:t>
            </a:r>
            <a:endParaRPr>
              <a:solidFill>
                <a:schemeClr val="dk2"/>
              </a:solidFill>
              <a:latin typeface="Open Sans"/>
              <a:ea typeface="Open Sans"/>
              <a:cs typeface="Open Sans"/>
              <a:sym typeface="Open Sans"/>
            </a:endParaRPr>
          </a:p>
        </p:txBody>
      </p:sp>
      <p:sp>
        <p:nvSpPr>
          <p:cNvPr id="2514" name="Google Shape;2514;p65"/>
          <p:cNvSpPr txBox="1"/>
          <p:nvPr/>
        </p:nvSpPr>
        <p:spPr>
          <a:xfrm>
            <a:off x="6474115" y="135702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a:ea typeface="Overpass"/>
                <a:cs typeface="Overpass"/>
                <a:sym typeface="Overpass"/>
              </a:rPr>
              <a:t>Offer discounts</a:t>
            </a:r>
            <a:endParaRPr sz="1600">
              <a:solidFill>
                <a:schemeClr val="dk2"/>
              </a:solidFill>
              <a:latin typeface="Overpass"/>
              <a:ea typeface="Overpass"/>
              <a:cs typeface="Overpass"/>
              <a:sym typeface="Overpass"/>
            </a:endParaRPr>
          </a:p>
        </p:txBody>
      </p:sp>
      <p:sp>
        <p:nvSpPr>
          <p:cNvPr id="2515" name="Google Shape;2515;p65"/>
          <p:cNvSpPr txBox="1"/>
          <p:nvPr/>
        </p:nvSpPr>
        <p:spPr>
          <a:xfrm>
            <a:off x="6464545" y="1836293"/>
            <a:ext cx="1930200" cy="52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To match low quality products</a:t>
            </a:r>
            <a:endParaRPr>
              <a:solidFill>
                <a:schemeClr val="dk2"/>
              </a:solidFill>
              <a:latin typeface="Open Sans"/>
              <a:ea typeface="Open Sans"/>
              <a:cs typeface="Open Sans"/>
              <a:sym typeface="Open Sans"/>
            </a:endParaRPr>
          </a:p>
        </p:txBody>
      </p:sp>
      <p:sp>
        <p:nvSpPr>
          <p:cNvPr id="2516" name="Google Shape;2516;p65"/>
          <p:cNvSpPr txBox="1"/>
          <p:nvPr/>
        </p:nvSpPr>
        <p:spPr>
          <a:xfrm>
            <a:off x="2477238" y="3481385"/>
            <a:ext cx="1930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a:ea typeface="Overpass"/>
                <a:cs typeface="Overpass"/>
                <a:sym typeface="Overpass"/>
              </a:rPr>
              <a:t>Follow up works</a:t>
            </a:r>
            <a:endParaRPr sz="1600">
              <a:solidFill>
                <a:schemeClr val="dk2"/>
              </a:solidFill>
              <a:latin typeface="Overpass"/>
              <a:ea typeface="Overpass"/>
              <a:cs typeface="Overpass"/>
              <a:sym typeface="Overpass"/>
            </a:endParaRPr>
          </a:p>
        </p:txBody>
      </p:sp>
      <p:sp>
        <p:nvSpPr>
          <p:cNvPr id="2517" name="Google Shape;2517;p65"/>
          <p:cNvSpPr txBox="1"/>
          <p:nvPr/>
        </p:nvSpPr>
        <p:spPr>
          <a:xfrm>
            <a:off x="2493724" y="3958875"/>
            <a:ext cx="23997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Further tuning of model</a:t>
            </a:r>
            <a:endParaRPr>
              <a:solidFill>
                <a:schemeClr val="dk2"/>
              </a:solidFill>
              <a:latin typeface="Open Sans"/>
              <a:ea typeface="Open Sans"/>
              <a:cs typeface="Open Sans"/>
              <a:sym typeface="Open Sans"/>
            </a:endParaRPr>
          </a:p>
        </p:txBody>
      </p:sp>
      <p:sp>
        <p:nvSpPr>
          <p:cNvPr id="2518" name="Google Shape;2518;p65"/>
          <p:cNvSpPr txBox="1"/>
          <p:nvPr/>
        </p:nvSpPr>
        <p:spPr>
          <a:xfrm>
            <a:off x="5144825" y="3481375"/>
            <a:ext cx="27315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a:ea typeface="Overpass"/>
                <a:cs typeface="Overpass"/>
                <a:sym typeface="Overpass"/>
              </a:rPr>
              <a:t>Follow up works</a:t>
            </a:r>
            <a:endParaRPr sz="1600">
              <a:solidFill>
                <a:schemeClr val="dk2"/>
              </a:solidFill>
              <a:latin typeface="Overpass"/>
              <a:ea typeface="Overpass"/>
              <a:cs typeface="Overpass"/>
              <a:sym typeface="Overpass"/>
            </a:endParaRPr>
          </a:p>
        </p:txBody>
      </p:sp>
      <p:sp>
        <p:nvSpPr>
          <p:cNvPr id="2519" name="Google Shape;2519;p65"/>
          <p:cNvSpPr txBox="1"/>
          <p:nvPr/>
        </p:nvSpPr>
        <p:spPr>
          <a:xfrm>
            <a:off x="5158925" y="3957075"/>
            <a:ext cx="3614400" cy="5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More in-depth analysis on topic modeling</a:t>
            </a:r>
            <a:endParaRPr>
              <a:solidFill>
                <a:schemeClr val="dk2"/>
              </a:solidFill>
              <a:latin typeface="Open Sans"/>
              <a:ea typeface="Open Sans"/>
              <a:cs typeface="Open Sans"/>
              <a:sym typeface="Open Sans"/>
            </a:endParaRPr>
          </a:p>
        </p:txBody>
      </p:sp>
      <p:cxnSp>
        <p:nvCxnSpPr>
          <p:cNvPr id="2520" name="Google Shape;2520;p65"/>
          <p:cNvCxnSpPr/>
          <p:nvPr/>
        </p:nvCxnSpPr>
        <p:spPr>
          <a:xfrm>
            <a:off x="743275" y="2967625"/>
            <a:ext cx="7685400" cy="0"/>
          </a:xfrm>
          <a:prstGeom prst="straightConnector1">
            <a:avLst/>
          </a:prstGeom>
          <a:noFill/>
          <a:ln w="28575" cap="flat" cmpd="sng">
            <a:solidFill>
              <a:schemeClr val="dk2"/>
            </a:solidFill>
            <a:prstDash val="solid"/>
            <a:round/>
            <a:headEnd type="none" w="med" len="med"/>
            <a:tailEnd type="none" w="med" len="med"/>
          </a:ln>
        </p:spPr>
      </p:cxnSp>
      <p:cxnSp>
        <p:nvCxnSpPr>
          <p:cNvPr id="2521" name="Google Shape;2521;p65"/>
          <p:cNvCxnSpPr/>
          <p:nvPr/>
        </p:nvCxnSpPr>
        <p:spPr>
          <a:xfrm rot="10800000">
            <a:off x="99022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522" name="Google Shape;2522;p65"/>
          <p:cNvCxnSpPr/>
          <p:nvPr/>
        </p:nvCxnSpPr>
        <p:spPr>
          <a:xfrm rot="10800000">
            <a:off x="232260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523" name="Google Shape;2523;p65"/>
          <p:cNvCxnSpPr/>
          <p:nvPr/>
        </p:nvCxnSpPr>
        <p:spPr>
          <a:xfrm rot="10800000">
            <a:off x="3654975" y="1540200"/>
            <a:ext cx="0" cy="1486500"/>
          </a:xfrm>
          <a:prstGeom prst="straightConnector1">
            <a:avLst/>
          </a:prstGeom>
          <a:noFill/>
          <a:ln w="28575" cap="flat" cmpd="sng">
            <a:solidFill>
              <a:schemeClr val="dk2"/>
            </a:solidFill>
            <a:prstDash val="solid"/>
            <a:round/>
            <a:headEnd type="oval" w="med" len="med"/>
            <a:tailEnd type="none" w="med" len="med"/>
          </a:ln>
        </p:spPr>
      </p:cxnSp>
      <p:cxnSp>
        <p:nvCxnSpPr>
          <p:cNvPr id="2524" name="Google Shape;2524;p65"/>
          <p:cNvCxnSpPr/>
          <p:nvPr/>
        </p:nvCxnSpPr>
        <p:spPr>
          <a:xfrm rot="10800000">
            <a:off x="4987350" y="2906425"/>
            <a:ext cx="0" cy="1503300"/>
          </a:xfrm>
          <a:prstGeom prst="straightConnector1">
            <a:avLst/>
          </a:prstGeom>
          <a:noFill/>
          <a:ln w="28575" cap="flat" cmpd="sng">
            <a:solidFill>
              <a:schemeClr val="dk2"/>
            </a:solidFill>
            <a:prstDash val="solid"/>
            <a:round/>
            <a:headEnd type="none" w="med" len="med"/>
            <a:tailEnd type="oval" w="med" len="med"/>
          </a:ln>
        </p:spPr>
      </p:cxnSp>
      <p:cxnSp>
        <p:nvCxnSpPr>
          <p:cNvPr id="2525" name="Google Shape;2525;p65"/>
          <p:cNvCxnSpPr/>
          <p:nvPr/>
        </p:nvCxnSpPr>
        <p:spPr>
          <a:xfrm rot="10800000">
            <a:off x="6319725" y="1540200"/>
            <a:ext cx="0" cy="1486500"/>
          </a:xfrm>
          <a:prstGeom prst="straightConnector1">
            <a:avLst/>
          </a:prstGeom>
          <a:noFill/>
          <a:ln w="28575" cap="flat" cmpd="sng">
            <a:solidFill>
              <a:schemeClr val="dk2"/>
            </a:solidFill>
            <a:prstDash val="solid"/>
            <a:round/>
            <a:headEnd type="oval" w="med" len="med"/>
            <a:tailEnd type="none" w="med" len="med"/>
          </a:ln>
        </p:spPr>
      </p:cxnSp>
      <p:sp>
        <p:nvSpPr>
          <p:cNvPr id="2526" name="Google Shape;2526;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Recommendations and Conclusions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66"/>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532" name="Google Shape;2532;p66"/>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2533" name="Google Shape;2533;p66"/>
          <p:cNvGrpSpPr/>
          <p:nvPr/>
        </p:nvGrpSpPr>
        <p:grpSpPr>
          <a:xfrm>
            <a:off x="3767367" y="1989683"/>
            <a:ext cx="1609267" cy="389593"/>
            <a:chOff x="3771072" y="3043102"/>
            <a:chExt cx="1609267" cy="389593"/>
          </a:xfrm>
        </p:grpSpPr>
        <p:sp>
          <p:nvSpPr>
            <p:cNvPr id="2534" name="Google Shape;2534;p66"/>
            <p:cNvSpPr/>
            <p:nvPr/>
          </p:nvSpPr>
          <p:spPr>
            <a:xfrm>
              <a:off x="4990793" y="3043102"/>
              <a:ext cx="389546" cy="38959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535" name="Google Shape;2535;p66"/>
            <p:cNvGrpSpPr/>
            <p:nvPr/>
          </p:nvGrpSpPr>
          <p:grpSpPr>
            <a:xfrm>
              <a:off x="3771072" y="3043102"/>
              <a:ext cx="389566" cy="389593"/>
              <a:chOff x="3859373" y="3043102"/>
              <a:chExt cx="389566" cy="389593"/>
            </a:xfrm>
          </p:grpSpPr>
          <p:sp>
            <p:nvSpPr>
              <p:cNvPr id="2536" name="Google Shape;2536;p66"/>
              <p:cNvSpPr/>
              <p:nvPr/>
            </p:nvSpPr>
            <p:spPr>
              <a:xfrm>
                <a:off x="4043511" y="3111313"/>
                <a:ext cx="133363" cy="321381"/>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37" name="Google Shape;2537;p66"/>
              <p:cNvSpPr/>
              <p:nvPr/>
            </p:nvSpPr>
            <p:spPr>
              <a:xfrm>
                <a:off x="3859373" y="3043102"/>
                <a:ext cx="389566" cy="38959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538" name="Google Shape;2538;p66"/>
            <p:cNvGrpSpPr/>
            <p:nvPr/>
          </p:nvGrpSpPr>
          <p:grpSpPr>
            <a:xfrm>
              <a:off x="4380953" y="3043102"/>
              <a:ext cx="389525" cy="389593"/>
              <a:chOff x="4393055" y="3043102"/>
              <a:chExt cx="389525" cy="389593"/>
            </a:xfrm>
          </p:grpSpPr>
          <p:sp>
            <p:nvSpPr>
              <p:cNvPr id="2539" name="Google Shape;2539;p66"/>
              <p:cNvSpPr/>
              <p:nvPr/>
            </p:nvSpPr>
            <p:spPr>
              <a:xfrm>
                <a:off x="4462281" y="3112355"/>
                <a:ext cx="251075" cy="25108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40" name="Google Shape;2540;p66"/>
              <p:cNvSpPr/>
              <p:nvPr/>
            </p:nvSpPr>
            <p:spPr>
              <a:xfrm>
                <a:off x="4530730" y="3180832"/>
                <a:ext cx="114177" cy="11412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41" name="Google Shape;2541;p66"/>
              <p:cNvSpPr/>
              <p:nvPr/>
            </p:nvSpPr>
            <p:spPr>
              <a:xfrm>
                <a:off x="4393055" y="3043102"/>
                <a:ext cx="389525" cy="389593"/>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sp>
        <p:nvSpPr>
          <p:cNvPr id="2542" name="Google Shape;2542;p66"/>
          <p:cNvSpPr txBox="1"/>
          <p:nvPr/>
        </p:nvSpPr>
        <p:spPr>
          <a:xfrm>
            <a:off x="2646000" y="4360909"/>
            <a:ext cx="3852000" cy="2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dk2"/>
                </a:solidFill>
                <a:latin typeface="Open Sans"/>
                <a:ea typeface="Open Sans"/>
                <a:cs typeface="Open Sans"/>
                <a:sym typeface="Open Sans"/>
              </a:rPr>
              <a:t>Please keep this slide for attribution</a:t>
            </a:r>
            <a:endParaRPr sz="12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40"/>
          <p:cNvSpPr txBox="1">
            <a:spLocks noGrp="1"/>
          </p:cNvSpPr>
          <p:nvPr>
            <p:ph type="ctrTitle"/>
          </p:nvPr>
        </p:nvSpPr>
        <p:spPr>
          <a:xfrm flipH="1">
            <a:off x="2204763" y="0"/>
            <a:ext cx="476250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Background of dataset</a:t>
            </a:r>
            <a:endParaRPr/>
          </a:p>
        </p:txBody>
      </p:sp>
      <p:pic>
        <p:nvPicPr>
          <p:cNvPr id="2144" name="Google Shape;2144;p40"/>
          <p:cNvPicPr preferRelativeResize="0"/>
          <p:nvPr/>
        </p:nvPicPr>
        <p:blipFill>
          <a:blip r:embed="rId3">
            <a:alphaModFix/>
          </a:blip>
          <a:stretch>
            <a:fillRect/>
          </a:stretch>
        </p:blipFill>
        <p:spPr>
          <a:xfrm>
            <a:off x="2437375" y="879100"/>
            <a:ext cx="5576775" cy="1199800"/>
          </a:xfrm>
          <a:prstGeom prst="rect">
            <a:avLst/>
          </a:prstGeom>
          <a:noFill/>
          <a:ln>
            <a:noFill/>
          </a:ln>
        </p:spPr>
      </p:pic>
      <p:pic>
        <p:nvPicPr>
          <p:cNvPr id="2145" name="Google Shape;2145;p40"/>
          <p:cNvPicPr preferRelativeResize="0"/>
          <p:nvPr/>
        </p:nvPicPr>
        <p:blipFill>
          <a:blip r:embed="rId4">
            <a:alphaModFix/>
          </a:blip>
          <a:stretch>
            <a:fillRect/>
          </a:stretch>
        </p:blipFill>
        <p:spPr>
          <a:xfrm>
            <a:off x="3552605" y="1046175"/>
            <a:ext cx="3346319" cy="1116076"/>
          </a:xfrm>
          <a:prstGeom prst="rect">
            <a:avLst/>
          </a:prstGeom>
          <a:noFill/>
          <a:ln>
            <a:noFill/>
          </a:ln>
        </p:spPr>
      </p:pic>
      <p:pic>
        <p:nvPicPr>
          <p:cNvPr id="2146" name="Google Shape;2146;p40"/>
          <p:cNvPicPr preferRelativeResize="0"/>
          <p:nvPr/>
        </p:nvPicPr>
        <p:blipFill>
          <a:blip r:embed="rId5">
            <a:alphaModFix/>
          </a:blip>
          <a:stretch>
            <a:fillRect/>
          </a:stretch>
        </p:blipFill>
        <p:spPr>
          <a:xfrm>
            <a:off x="956225" y="2274225"/>
            <a:ext cx="7057925" cy="2491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46"/>
        <p:cNvGrpSpPr/>
        <p:nvPr/>
      </p:nvGrpSpPr>
      <p:grpSpPr>
        <a:xfrm>
          <a:off x="0" y="0"/>
          <a:ext cx="0" cy="0"/>
          <a:chOff x="0" y="0"/>
          <a:chExt cx="0" cy="0"/>
        </a:xfrm>
      </p:grpSpPr>
      <p:pic>
        <p:nvPicPr>
          <p:cNvPr id="2547" name="Google Shape;2547;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1"/>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2" name="Google Shape;2152;p41"/>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42"/>
          <p:cNvSpPr txBox="1">
            <a:spLocks noGrp="1"/>
          </p:cNvSpPr>
          <p:nvPr>
            <p:ph type="ctrTitle" idx="6"/>
          </p:nvPr>
        </p:nvSpPr>
        <p:spPr>
          <a:xfrm>
            <a:off x="430946" y="24020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Clean</a:t>
            </a:r>
            <a:endParaRPr/>
          </a:p>
        </p:txBody>
      </p:sp>
      <p:sp>
        <p:nvSpPr>
          <p:cNvPr id="2158" name="Google Shape;2158;p42"/>
          <p:cNvSpPr txBox="1">
            <a:spLocks noGrp="1"/>
          </p:cNvSpPr>
          <p:nvPr>
            <p:ph type="title"/>
          </p:nvPr>
        </p:nvSpPr>
        <p:spPr>
          <a:xfrm>
            <a:off x="1104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Keep latest year</a:t>
            </a:r>
            <a:endParaRPr sz="1700"/>
          </a:p>
        </p:txBody>
      </p:sp>
      <p:sp>
        <p:nvSpPr>
          <p:cNvPr id="2159" name="Google Shape;2159;p42"/>
          <p:cNvSpPr txBox="1">
            <a:spLocks noGrp="1"/>
          </p:cNvSpPr>
          <p:nvPr>
            <p:ph type="subTitle" idx="1"/>
          </p:nvPr>
        </p:nvSpPr>
        <p:spPr>
          <a:xfrm>
            <a:off x="110400" y="3321129"/>
            <a:ext cx="2336400" cy="892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Removing years before 2012</a:t>
            </a:r>
            <a:endParaRPr/>
          </a:p>
        </p:txBody>
      </p:sp>
      <p:sp>
        <p:nvSpPr>
          <p:cNvPr id="2160" name="Google Shape;2160;p42"/>
          <p:cNvSpPr txBox="1">
            <a:spLocks noGrp="1"/>
          </p:cNvSpPr>
          <p:nvPr>
            <p:ph type="title" idx="2"/>
          </p:nvPr>
        </p:nvSpPr>
        <p:spPr>
          <a:xfrm>
            <a:off x="30990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Remove duplication</a:t>
            </a:r>
            <a:endParaRPr/>
          </a:p>
        </p:txBody>
      </p:sp>
      <p:sp>
        <p:nvSpPr>
          <p:cNvPr id="2161" name="Google Shape;2161;p42"/>
          <p:cNvSpPr txBox="1">
            <a:spLocks noGrp="1"/>
          </p:cNvSpPr>
          <p:nvPr>
            <p:ph type="subTitle" idx="3"/>
          </p:nvPr>
        </p:nvSpPr>
        <p:spPr>
          <a:xfrm>
            <a:off x="2751600" y="3272225"/>
            <a:ext cx="3095700" cy="990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Similar product had same reviews </a:t>
            </a:r>
            <a:endParaRPr/>
          </a:p>
          <a:p>
            <a:pPr marL="0" lvl="0" indent="0" algn="ctr" rtl="0">
              <a:lnSpc>
                <a:spcPct val="115000"/>
              </a:lnSpc>
              <a:spcBef>
                <a:spcPts val="0"/>
              </a:spcBef>
              <a:spcAft>
                <a:spcPts val="0"/>
              </a:spcAft>
              <a:buNone/>
            </a:pPr>
            <a:r>
              <a:rPr lang="en"/>
              <a:t>(same brand but different product)</a:t>
            </a:r>
            <a:endParaRPr/>
          </a:p>
        </p:txBody>
      </p:sp>
      <p:sp>
        <p:nvSpPr>
          <p:cNvPr id="2162" name="Google Shape;2162;p42"/>
          <p:cNvSpPr txBox="1">
            <a:spLocks noGrp="1"/>
          </p:cNvSpPr>
          <p:nvPr>
            <p:ph type="title" idx="4"/>
          </p:nvPr>
        </p:nvSpPr>
        <p:spPr>
          <a:xfrm>
            <a:off x="6329000" y="258620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Cluster ratings</a:t>
            </a:r>
            <a:endParaRPr/>
          </a:p>
        </p:txBody>
      </p:sp>
      <p:sp>
        <p:nvSpPr>
          <p:cNvPr id="2163" name="Google Shape;2163;p42"/>
          <p:cNvSpPr txBox="1">
            <a:spLocks noGrp="1"/>
          </p:cNvSpPr>
          <p:nvPr>
            <p:ph type="subTitle" idx="5"/>
          </p:nvPr>
        </p:nvSpPr>
        <p:spPr>
          <a:xfrm>
            <a:off x="6126650" y="3321125"/>
            <a:ext cx="2967300" cy="892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Ratings 1 - 3: Negative sentiment</a:t>
            </a:r>
            <a:endParaRPr/>
          </a:p>
          <a:p>
            <a:pPr marL="0" lvl="0" indent="0" algn="ctr" rtl="0">
              <a:lnSpc>
                <a:spcPct val="115000"/>
              </a:lnSpc>
              <a:spcBef>
                <a:spcPts val="0"/>
              </a:spcBef>
              <a:spcAft>
                <a:spcPts val="0"/>
              </a:spcAft>
              <a:buNone/>
            </a:pPr>
            <a:r>
              <a:rPr lang="en"/>
              <a:t>Ratings 4 - 5: Positive sentiment</a:t>
            </a:r>
            <a:endParaRPr/>
          </a:p>
        </p:txBody>
      </p:sp>
      <p:pic>
        <p:nvPicPr>
          <p:cNvPr id="2164" name="Google Shape;2164;p42"/>
          <p:cNvPicPr preferRelativeResize="0"/>
          <p:nvPr/>
        </p:nvPicPr>
        <p:blipFill>
          <a:blip r:embed="rId3">
            <a:alphaModFix amt="43000"/>
          </a:blip>
          <a:stretch>
            <a:fillRect/>
          </a:stretch>
        </p:blipFill>
        <p:spPr>
          <a:xfrm>
            <a:off x="593500" y="1396572"/>
            <a:ext cx="1370198" cy="1131135"/>
          </a:xfrm>
          <a:prstGeom prst="rect">
            <a:avLst/>
          </a:prstGeom>
          <a:noFill/>
          <a:ln>
            <a:noFill/>
          </a:ln>
        </p:spPr>
      </p:pic>
      <p:pic>
        <p:nvPicPr>
          <p:cNvPr id="2165" name="Google Shape;2165;p42"/>
          <p:cNvPicPr preferRelativeResize="0"/>
          <p:nvPr/>
        </p:nvPicPr>
        <p:blipFill>
          <a:blip r:embed="rId3">
            <a:alphaModFix amt="43000"/>
          </a:blip>
          <a:stretch>
            <a:fillRect/>
          </a:stretch>
        </p:blipFill>
        <p:spPr>
          <a:xfrm>
            <a:off x="3582100" y="1396572"/>
            <a:ext cx="1370198" cy="1131135"/>
          </a:xfrm>
          <a:prstGeom prst="rect">
            <a:avLst/>
          </a:prstGeom>
          <a:noFill/>
          <a:ln>
            <a:noFill/>
          </a:ln>
        </p:spPr>
      </p:pic>
      <p:pic>
        <p:nvPicPr>
          <p:cNvPr id="2166" name="Google Shape;2166;p42"/>
          <p:cNvPicPr preferRelativeResize="0"/>
          <p:nvPr/>
        </p:nvPicPr>
        <p:blipFill>
          <a:blip r:embed="rId3">
            <a:alphaModFix amt="43000"/>
          </a:blip>
          <a:stretch>
            <a:fillRect/>
          </a:stretch>
        </p:blipFill>
        <p:spPr>
          <a:xfrm>
            <a:off x="6812277" y="1396572"/>
            <a:ext cx="1370198" cy="1131135"/>
          </a:xfrm>
          <a:prstGeom prst="rect">
            <a:avLst/>
          </a:prstGeom>
          <a:noFill/>
          <a:ln>
            <a:noFill/>
          </a:ln>
        </p:spPr>
      </p:pic>
      <p:grpSp>
        <p:nvGrpSpPr>
          <p:cNvPr id="2167" name="Google Shape;2167;p42"/>
          <p:cNvGrpSpPr/>
          <p:nvPr/>
        </p:nvGrpSpPr>
        <p:grpSpPr>
          <a:xfrm>
            <a:off x="989813" y="1675860"/>
            <a:ext cx="458485" cy="572571"/>
            <a:chOff x="1197275" y="2026750"/>
            <a:chExt cx="343075" cy="428475"/>
          </a:xfrm>
        </p:grpSpPr>
        <p:sp>
          <p:nvSpPr>
            <p:cNvPr id="2168" name="Google Shape;2168;p4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2"/>
          <p:cNvGrpSpPr/>
          <p:nvPr/>
        </p:nvGrpSpPr>
        <p:grpSpPr>
          <a:xfrm>
            <a:off x="7244617" y="1692762"/>
            <a:ext cx="365368" cy="538762"/>
            <a:chOff x="3510200" y="2026000"/>
            <a:chExt cx="291525" cy="429875"/>
          </a:xfrm>
        </p:grpSpPr>
        <p:sp>
          <p:nvSpPr>
            <p:cNvPr id="2171" name="Google Shape;2171;p42"/>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3" name="Google Shape;2173;p42"/>
            <p:cNvGrpSpPr/>
            <p:nvPr/>
          </p:nvGrpSpPr>
          <p:grpSpPr>
            <a:xfrm>
              <a:off x="3510200" y="2026000"/>
              <a:ext cx="291525" cy="429875"/>
              <a:chOff x="3510200" y="2026000"/>
              <a:chExt cx="291525" cy="429875"/>
            </a:xfrm>
          </p:grpSpPr>
          <p:sp>
            <p:nvSpPr>
              <p:cNvPr id="2174" name="Google Shape;2174;p42"/>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8" name="Google Shape;2178;p42"/>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42"/>
          <p:cNvGrpSpPr/>
          <p:nvPr/>
        </p:nvGrpSpPr>
        <p:grpSpPr>
          <a:xfrm>
            <a:off x="3931856" y="1717735"/>
            <a:ext cx="552755" cy="489014"/>
            <a:chOff x="4795500" y="1293275"/>
            <a:chExt cx="428825" cy="305825"/>
          </a:xfrm>
        </p:grpSpPr>
        <p:sp>
          <p:nvSpPr>
            <p:cNvPr id="2180" name="Google Shape;2180;p42"/>
            <p:cNvSpPr/>
            <p:nvPr/>
          </p:nvSpPr>
          <p:spPr>
            <a:xfrm>
              <a:off x="4795500" y="1293275"/>
              <a:ext cx="428825" cy="305825"/>
            </a:xfrm>
            <a:custGeom>
              <a:avLst/>
              <a:gdLst/>
              <a:ahLst/>
              <a:cxnLst/>
              <a:rect l="l" t="t" r="r" b="b"/>
              <a:pathLst>
                <a:path w="17153" h="12233" extrusionOk="0">
                  <a:moveTo>
                    <a:pt x="10126" y="10217"/>
                  </a:moveTo>
                  <a:cubicBezTo>
                    <a:pt x="10021" y="10518"/>
                    <a:pt x="9735" y="10728"/>
                    <a:pt x="9419" y="10728"/>
                  </a:cubicBezTo>
                  <a:lnTo>
                    <a:pt x="7749" y="10728"/>
                  </a:lnTo>
                  <a:cubicBezTo>
                    <a:pt x="7418" y="10728"/>
                    <a:pt x="7132" y="10518"/>
                    <a:pt x="7026" y="10217"/>
                  </a:cubicBezTo>
                  <a:close/>
                  <a:moveTo>
                    <a:pt x="2046" y="1"/>
                  </a:moveTo>
                  <a:cubicBezTo>
                    <a:pt x="1354" y="1"/>
                    <a:pt x="782" y="557"/>
                    <a:pt x="782" y="1249"/>
                  </a:cubicBezTo>
                  <a:lnTo>
                    <a:pt x="782" y="3055"/>
                  </a:lnTo>
                  <a:cubicBezTo>
                    <a:pt x="782" y="3220"/>
                    <a:pt x="910" y="3303"/>
                    <a:pt x="1038" y="3303"/>
                  </a:cubicBezTo>
                  <a:cubicBezTo>
                    <a:pt x="1166" y="3303"/>
                    <a:pt x="1294" y="3220"/>
                    <a:pt x="1294" y="3055"/>
                  </a:cubicBezTo>
                  <a:lnTo>
                    <a:pt x="1294" y="1249"/>
                  </a:lnTo>
                  <a:cubicBezTo>
                    <a:pt x="1294" y="843"/>
                    <a:pt x="1625" y="497"/>
                    <a:pt x="2046" y="497"/>
                  </a:cubicBezTo>
                  <a:lnTo>
                    <a:pt x="15121" y="497"/>
                  </a:lnTo>
                  <a:cubicBezTo>
                    <a:pt x="15527" y="497"/>
                    <a:pt x="15873" y="843"/>
                    <a:pt x="15873" y="1249"/>
                  </a:cubicBezTo>
                  <a:lnTo>
                    <a:pt x="15873" y="8381"/>
                  </a:lnTo>
                  <a:lnTo>
                    <a:pt x="14263" y="8381"/>
                  </a:lnTo>
                  <a:cubicBezTo>
                    <a:pt x="13932" y="8381"/>
                    <a:pt x="13932" y="8878"/>
                    <a:pt x="14263" y="8878"/>
                  </a:cubicBezTo>
                  <a:lnTo>
                    <a:pt x="15873" y="8878"/>
                  </a:lnTo>
                  <a:lnTo>
                    <a:pt x="15873" y="9720"/>
                  </a:lnTo>
                  <a:lnTo>
                    <a:pt x="1294" y="9720"/>
                  </a:lnTo>
                  <a:lnTo>
                    <a:pt x="1294" y="8878"/>
                  </a:lnTo>
                  <a:lnTo>
                    <a:pt x="13180" y="8878"/>
                  </a:lnTo>
                  <a:cubicBezTo>
                    <a:pt x="13511" y="8878"/>
                    <a:pt x="13511" y="8381"/>
                    <a:pt x="13180" y="8381"/>
                  </a:cubicBezTo>
                  <a:lnTo>
                    <a:pt x="1294" y="8381"/>
                  </a:lnTo>
                  <a:lnTo>
                    <a:pt x="1294" y="4153"/>
                  </a:lnTo>
                  <a:cubicBezTo>
                    <a:pt x="1294" y="3988"/>
                    <a:pt x="1166" y="3905"/>
                    <a:pt x="1038" y="3905"/>
                  </a:cubicBezTo>
                  <a:cubicBezTo>
                    <a:pt x="910" y="3905"/>
                    <a:pt x="782" y="3988"/>
                    <a:pt x="782" y="4153"/>
                  </a:cubicBezTo>
                  <a:lnTo>
                    <a:pt x="782" y="9720"/>
                  </a:lnTo>
                  <a:lnTo>
                    <a:pt x="256" y="9720"/>
                  </a:lnTo>
                  <a:cubicBezTo>
                    <a:pt x="120" y="9720"/>
                    <a:pt x="0" y="9825"/>
                    <a:pt x="0" y="9976"/>
                  </a:cubicBezTo>
                  <a:lnTo>
                    <a:pt x="0" y="10969"/>
                  </a:lnTo>
                  <a:cubicBezTo>
                    <a:pt x="0" y="11676"/>
                    <a:pt x="572" y="12233"/>
                    <a:pt x="1264" y="12233"/>
                  </a:cubicBezTo>
                  <a:lnTo>
                    <a:pt x="4875" y="12233"/>
                  </a:lnTo>
                  <a:cubicBezTo>
                    <a:pt x="5206" y="12233"/>
                    <a:pt x="5206" y="11721"/>
                    <a:pt x="4875" y="11721"/>
                  </a:cubicBezTo>
                  <a:lnTo>
                    <a:pt x="1264" y="11721"/>
                  </a:lnTo>
                  <a:cubicBezTo>
                    <a:pt x="843" y="11721"/>
                    <a:pt x="512" y="11390"/>
                    <a:pt x="512" y="10969"/>
                  </a:cubicBezTo>
                  <a:lnTo>
                    <a:pt x="512" y="10217"/>
                  </a:lnTo>
                  <a:lnTo>
                    <a:pt x="6515" y="10217"/>
                  </a:lnTo>
                  <a:cubicBezTo>
                    <a:pt x="6635" y="10803"/>
                    <a:pt x="7147" y="11225"/>
                    <a:pt x="7749" y="11225"/>
                  </a:cubicBezTo>
                  <a:lnTo>
                    <a:pt x="9434" y="11225"/>
                  </a:lnTo>
                  <a:cubicBezTo>
                    <a:pt x="10021" y="11225"/>
                    <a:pt x="10532" y="10803"/>
                    <a:pt x="10652" y="10217"/>
                  </a:cubicBezTo>
                  <a:lnTo>
                    <a:pt x="16671" y="10217"/>
                  </a:lnTo>
                  <a:lnTo>
                    <a:pt x="16671" y="10969"/>
                  </a:lnTo>
                  <a:cubicBezTo>
                    <a:pt x="16671" y="11390"/>
                    <a:pt x="16325" y="11721"/>
                    <a:pt x="15918" y="11721"/>
                  </a:cubicBezTo>
                  <a:lnTo>
                    <a:pt x="5973" y="11721"/>
                  </a:lnTo>
                  <a:cubicBezTo>
                    <a:pt x="5627" y="11721"/>
                    <a:pt x="5627" y="12233"/>
                    <a:pt x="5973" y="12233"/>
                  </a:cubicBezTo>
                  <a:lnTo>
                    <a:pt x="15903" y="12233"/>
                  </a:lnTo>
                  <a:cubicBezTo>
                    <a:pt x="16596" y="12233"/>
                    <a:pt x="17152" y="11661"/>
                    <a:pt x="17152" y="10969"/>
                  </a:cubicBezTo>
                  <a:lnTo>
                    <a:pt x="17152" y="9976"/>
                  </a:lnTo>
                  <a:cubicBezTo>
                    <a:pt x="17152" y="9825"/>
                    <a:pt x="17047" y="9720"/>
                    <a:pt x="16912" y="9720"/>
                  </a:cubicBezTo>
                  <a:lnTo>
                    <a:pt x="16370" y="9720"/>
                  </a:lnTo>
                  <a:lnTo>
                    <a:pt x="16370" y="1249"/>
                  </a:lnTo>
                  <a:cubicBezTo>
                    <a:pt x="16370" y="557"/>
                    <a:pt x="15813" y="1"/>
                    <a:pt x="15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4923825" y="1322075"/>
              <a:ext cx="174425" cy="166700"/>
            </a:xfrm>
            <a:custGeom>
              <a:avLst/>
              <a:gdLst/>
              <a:ahLst/>
              <a:cxnLst/>
              <a:rect l="l" t="t" r="r" b="b"/>
              <a:pathLst>
                <a:path w="6977" h="6668" extrusionOk="0">
                  <a:moveTo>
                    <a:pt x="5264" y="519"/>
                  </a:moveTo>
                  <a:cubicBezTo>
                    <a:pt x="5971" y="519"/>
                    <a:pt x="6332" y="1391"/>
                    <a:pt x="5820" y="1888"/>
                  </a:cubicBezTo>
                  <a:cubicBezTo>
                    <a:pt x="5659" y="2054"/>
                    <a:pt x="5458" y="2128"/>
                    <a:pt x="5260" y="2128"/>
                  </a:cubicBezTo>
                  <a:cubicBezTo>
                    <a:pt x="4849" y="2128"/>
                    <a:pt x="4451" y="1808"/>
                    <a:pt x="4451" y="1331"/>
                  </a:cubicBezTo>
                  <a:cubicBezTo>
                    <a:pt x="4451" y="880"/>
                    <a:pt x="4812" y="519"/>
                    <a:pt x="5264" y="519"/>
                  </a:cubicBezTo>
                  <a:close/>
                  <a:moveTo>
                    <a:pt x="1615" y="2531"/>
                  </a:moveTo>
                  <a:cubicBezTo>
                    <a:pt x="2030" y="2531"/>
                    <a:pt x="2435" y="2855"/>
                    <a:pt x="2435" y="3347"/>
                  </a:cubicBezTo>
                  <a:cubicBezTo>
                    <a:pt x="2435" y="3784"/>
                    <a:pt x="2074" y="4145"/>
                    <a:pt x="1623" y="4145"/>
                  </a:cubicBezTo>
                  <a:cubicBezTo>
                    <a:pt x="915" y="4145"/>
                    <a:pt x="554" y="3272"/>
                    <a:pt x="1066" y="2760"/>
                  </a:cubicBezTo>
                  <a:cubicBezTo>
                    <a:pt x="1224" y="2602"/>
                    <a:pt x="1421" y="2531"/>
                    <a:pt x="1615" y="2531"/>
                  </a:cubicBezTo>
                  <a:close/>
                  <a:moveTo>
                    <a:pt x="5264" y="4551"/>
                  </a:moveTo>
                  <a:cubicBezTo>
                    <a:pt x="5986" y="4551"/>
                    <a:pt x="6347" y="5408"/>
                    <a:pt x="5835" y="5920"/>
                  </a:cubicBezTo>
                  <a:cubicBezTo>
                    <a:pt x="5675" y="6086"/>
                    <a:pt x="5474" y="6160"/>
                    <a:pt x="5277" y="6160"/>
                  </a:cubicBezTo>
                  <a:cubicBezTo>
                    <a:pt x="4865" y="6160"/>
                    <a:pt x="4466" y="5837"/>
                    <a:pt x="4466" y="5348"/>
                  </a:cubicBezTo>
                  <a:cubicBezTo>
                    <a:pt x="4466" y="4912"/>
                    <a:pt x="4827" y="4551"/>
                    <a:pt x="5264" y="4551"/>
                  </a:cubicBezTo>
                  <a:close/>
                  <a:moveTo>
                    <a:pt x="5293" y="0"/>
                  </a:moveTo>
                  <a:cubicBezTo>
                    <a:pt x="4485" y="0"/>
                    <a:pt x="3690" y="734"/>
                    <a:pt x="4015" y="1737"/>
                  </a:cubicBezTo>
                  <a:lnTo>
                    <a:pt x="2631" y="2505"/>
                  </a:lnTo>
                  <a:cubicBezTo>
                    <a:pt x="2375" y="2204"/>
                    <a:pt x="2014" y="2038"/>
                    <a:pt x="1623" y="2038"/>
                  </a:cubicBezTo>
                  <a:cubicBezTo>
                    <a:pt x="1615" y="2038"/>
                    <a:pt x="1608" y="2038"/>
                    <a:pt x="1601" y="2038"/>
                  </a:cubicBezTo>
                  <a:cubicBezTo>
                    <a:pt x="650" y="2038"/>
                    <a:pt x="1" y="3038"/>
                    <a:pt x="419" y="3904"/>
                  </a:cubicBezTo>
                  <a:cubicBezTo>
                    <a:pt x="647" y="4402"/>
                    <a:pt x="1122" y="4664"/>
                    <a:pt x="1604" y="4664"/>
                  </a:cubicBezTo>
                  <a:cubicBezTo>
                    <a:pt x="1980" y="4664"/>
                    <a:pt x="2360" y="4505"/>
                    <a:pt x="2631" y="4175"/>
                  </a:cubicBezTo>
                  <a:lnTo>
                    <a:pt x="4030" y="4957"/>
                  </a:lnTo>
                  <a:cubicBezTo>
                    <a:pt x="3985" y="5077"/>
                    <a:pt x="3955" y="5213"/>
                    <a:pt x="3970" y="5348"/>
                  </a:cubicBezTo>
                  <a:cubicBezTo>
                    <a:pt x="3961" y="6189"/>
                    <a:pt x="4627" y="6667"/>
                    <a:pt x="5293" y="6667"/>
                  </a:cubicBezTo>
                  <a:cubicBezTo>
                    <a:pt x="5796" y="6667"/>
                    <a:pt x="6299" y="6395"/>
                    <a:pt x="6512" y="5800"/>
                  </a:cubicBezTo>
                  <a:cubicBezTo>
                    <a:pt x="6872" y="4827"/>
                    <a:pt x="6088" y="4026"/>
                    <a:pt x="5261" y="4026"/>
                  </a:cubicBezTo>
                  <a:cubicBezTo>
                    <a:pt x="4911" y="4026"/>
                    <a:pt x="4553" y="4170"/>
                    <a:pt x="4271" y="4506"/>
                  </a:cubicBezTo>
                  <a:lnTo>
                    <a:pt x="2871" y="3738"/>
                  </a:lnTo>
                  <a:cubicBezTo>
                    <a:pt x="2962" y="3483"/>
                    <a:pt x="2962" y="3197"/>
                    <a:pt x="2871" y="2941"/>
                  </a:cubicBezTo>
                  <a:lnTo>
                    <a:pt x="4256" y="2174"/>
                  </a:lnTo>
                  <a:cubicBezTo>
                    <a:pt x="4543" y="2511"/>
                    <a:pt x="4897" y="2654"/>
                    <a:pt x="5241" y="2654"/>
                  </a:cubicBezTo>
                  <a:cubicBezTo>
                    <a:pt x="6140" y="2654"/>
                    <a:pt x="6977" y="1685"/>
                    <a:pt x="6422" y="684"/>
                  </a:cubicBezTo>
                  <a:cubicBezTo>
                    <a:pt x="6152" y="205"/>
                    <a:pt x="5721" y="0"/>
                    <a:pt x="5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43"/>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87" name="Google Shape;2187;p43"/>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88" name="Google Shape;2188;p43"/>
          <p:cNvSpPr txBox="1"/>
          <p:nvPr/>
        </p:nvSpPr>
        <p:spPr>
          <a:xfrm>
            <a:off x="933175" y="2064723"/>
            <a:ext cx="15096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English </a:t>
            </a:r>
            <a:endParaRPr>
              <a:solidFill>
                <a:schemeClr val="dk2"/>
              </a:solidFill>
              <a:latin typeface="Open Sans"/>
              <a:ea typeface="Open Sans"/>
              <a:cs typeface="Open Sans"/>
              <a:sym typeface="Open Sans"/>
            </a:endParaRPr>
          </a:p>
          <a:p>
            <a:pPr marL="0" lvl="0" indent="0" algn="ctr" rtl="0">
              <a:spcBef>
                <a:spcPts val="0"/>
              </a:spcBef>
              <a:spcAft>
                <a:spcPts val="0"/>
              </a:spcAft>
              <a:buNone/>
            </a:pPr>
            <a:r>
              <a:rPr lang="en">
                <a:solidFill>
                  <a:schemeClr val="dk2"/>
                </a:solidFill>
                <a:latin typeface="Open Sans"/>
                <a:ea typeface="Open Sans"/>
                <a:cs typeface="Open Sans"/>
                <a:sym typeface="Open Sans"/>
              </a:rPr>
              <a:t>words</a:t>
            </a:r>
            <a:endParaRPr>
              <a:solidFill>
                <a:schemeClr val="dk2"/>
              </a:solidFill>
              <a:latin typeface="Open Sans"/>
              <a:ea typeface="Open Sans"/>
              <a:cs typeface="Open Sans"/>
              <a:sym typeface="Open Sans"/>
            </a:endParaRPr>
          </a:p>
        </p:txBody>
      </p:sp>
      <p:sp>
        <p:nvSpPr>
          <p:cNvPr id="2189" name="Google Shape;2189;p43"/>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Lower-case</a:t>
            </a:r>
            <a:endParaRPr>
              <a:solidFill>
                <a:schemeClr val="dk2"/>
              </a:solidFill>
              <a:latin typeface="Open Sans"/>
              <a:ea typeface="Open Sans"/>
              <a:cs typeface="Open Sans"/>
              <a:sym typeface="Open Sans"/>
            </a:endParaRPr>
          </a:p>
        </p:txBody>
      </p:sp>
      <p:pic>
        <p:nvPicPr>
          <p:cNvPr id="2190" name="Google Shape;2190;p43"/>
          <p:cNvPicPr preferRelativeResize="0"/>
          <p:nvPr/>
        </p:nvPicPr>
        <p:blipFill>
          <a:blip r:embed="rId5">
            <a:alphaModFix amt="68000"/>
          </a:blip>
          <a:stretch>
            <a:fillRect/>
          </a:stretch>
        </p:blipFill>
        <p:spPr>
          <a:xfrm>
            <a:off x="4926171" y="1776075"/>
            <a:ext cx="1212974" cy="1020309"/>
          </a:xfrm>
          <a:prstGeom prst="rect">
            <a:avLst/>
          </a:prstGeom>
          <a:noFill/>
          <a:ln>
            <a:noFill/>
          </a:ln>
        </p:spPr>
      </p:pic>
      <p:sp>
        <p:nvSpPr>
          <p:cNvPr id="2191" name="Google Shape;2191;p43"/>
          <p:cNvSpPr txBox="1"/>
          <p:nvPr/>
        </p:nvSpPr>
        <p:spPr>
          <a:xfrm>
            <a:off x="4855921"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Characters</a:t>
            </a:r>
            <a:endParaRPr>
              <a:solidFill>
                <a:schemeClr val="dk2"/>
              </a:solidFill>
              <a:latin typeface="Open Sans"/>
              <a:ea typeface="Open Sans"/>
              <a:cs typeface="Open Sans"/>
              <a:sym typeface="Open Sans"/>
            </a:endParaRPr>
          </a:p>
        </p:txBody>
      </p:sp>
      <p:pic>
        <p:nvPicPr>
          <p:cNvPr id="2192" name="Google Shape;2192;p43"/>
          <p:cNvPicPr preferRelativeResize="0"/>
          <p:nvPr/>
        </p:nvPicPr>
        <p:blipFill>
          <a:blip r:embed="rId6">
            <a:alphaModFix amt="47000"/>
          </a:blip>
          <a:stretch>
            <a:fillRect/>
          </a:stretch>
        </p:blipFill>
        <p:spPr>
          <a:xfrm>
            <a:off x="6903647" y="1776075"/>
            <a:ext cx="1212974" cy="1020309"/>
          </a:xfrm>
          <a:prstGeom prst="rect">
            <a:avLst/>
          </a:prstGeom>
          <a:noFill/>
          <a:ln>
            <a:noFill/>
          </a:ln>
        </p:spPr>
      </p:pic>
      <p:sp>
        <p:nvSpPr>
          <p:cNvPr id="2193" name="Google Shape;2193;p43"/>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Stemming</a:t>
            </a:r>
            <a:endParaRPr>
              <a:solidFill>
                <a:schemeClr val="dk2"/>
              </a:solidFill>
              <a:latin typeface="Open Sans"/>
              <a:ea typeface="Open Sans"/>
              <a:cs typeface="Open Sans"/>
              <a:sym typeface="Open Sans"/>
            </a:endParaRPr>
          </a:p>
        </p:txBody>
      </p:sp>
      <p:sp>
        <p:nvSpPr>
          <p:cNvPr id="2194" name="Google Shape;2194;p43"/>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195" name="Google Shape;2195;p43"/>
          <p:cNvSpPr txBox="1"/>
          <p:nvPr/>
        </p:nvSpPr>
        <p:spPr>
          <a:xfrm>
            <a:off x="719850" y="3076607"/>
            <a:ext cx="1926000" cy="13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Remove ‘&amp;#1056;&amp;#1077;&amp;#1096;&amp;#1080;&amp;#1083;&amp;#1072; &amp;#1079;.....’</a:t>
            </a:r>
            <a:endParaRPr sz="1600">
              <a:solidFill>
                <a:schemeClr val="dk2"/>
              </a:solidFill>
              <a:latin typeface="Overpass"/>
              <a:ea typeface="Overpass"/>
              <a:cs typeface="Overpass"/>
              <a:sym typeface="Overpass"/>
            </a:endParaRPr>
          </a:p>
        </p:txBody>
      </p:sp>
      <p:sp>
        <p:nvSpPr>
          <p:cNvPr id="2196" name="Google Shape;2196;p43"/>
          <p:cNvSpPr txBox="1"/>
          <p:nvPr/>
        </p:nvSpPr>
        <p:spPr>
          <a:xfrm>
            <a:off x="26461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Conversion to lower-cases</a:t>
            </a:r>
            <a:endParaRPr sz="1600">
              <a:solidFill>
                <a:schemeClr val="dk2"/>
              </a:solidFill>
              <a:latin typeface="Overpass"/>
              <a:ea typeface="Overpass"/>
              <a:cs typeface="Overpass"/>
              <a:sym typeface="Overpass"/>
            </a:endParaRPr>
          </a:p>
        </p:txBody>
      </p:sp>
      <p:sp>
        <p:nvSpPr>
          <p:cNvPr id="2197" name="Google Shape;2197;p43"/>
          <p:cNvSpPr txBox="1"/>
          <p:nvPr/>
        </p:nvSpPr>
        <p:spPr>
          <a:xfrm>
            <a:off x="4572075" y="3076595"/>
            <a:ext cx="1926000"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Remove html tags and non letters</a:t>
            </a:r>
            <a:endParaRPr sz="1600">
              <a:solidFill>
                <a:schemeClr val="dk2"/>
              </a:solidFill>
              <a:latin typeface="Overpass"/>
              <a:ea typeface="Overpass"/>
              <a:cs typeface="Overpass"/>
              <a:sym typeface="Overpass"/>
            </a:endParaRPr>
          </a:p>
        </p:txBody>
      </p:sp>
      <p:sp>
        <p:nvSpPr>
          <p:cNvPr id="2198" name="Google Shape;2198;p43"/>
          <p:cNvSpPr txBox="1"/>
          <p:nvPr/>
        </p:nvSpPr>
        <p:spPr>
          <a:xfrm>
            <a:off x="64980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a:ea typeface="Overpass"/>
                <a:cs typeface="Overpass"/>
                <a:sym typeface="Overpass"/>
              </a:rPr>
              <a:t>Convert word to its root form &amp; remove suffixes / prefixes</a:t>
            </a:r>
            <a:endParaRPr sz="1600">
              <a:solidFill>
                <a:schemeClr val="dk2"/>
              </a:solidFill>
              <a:latin typeface="Overpass"/>
              <a:ea typeface="Overpass"/>
              <a:cs typeface="Overpass"/>
              <a:sym typeface="Overpass"/>
            </a:endParaRPr>
          </a:p>
        </p:txBody>
      </p:sp>
      <p:sp>
        <p:nvSpPr>
          <p:cNvPr id="2199" name="Google Shape;2199;p43"/>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00" name="Google Shape;2200;p43"/>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01" name="Google Shape;2201;p4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Pre-processing</a:t>
            </a:r>
            <a:endParaRPr>
              <a:solidFill>
                <a:schemeClr val="dk2"/>
              </a:solidFill>
            </a:endParaRPr>
          </a:p>
        </p:txBody>
      </p:sp>
      <p:grpSp>
        <p:nvGrpSpPr>
          <p:cNvPr id="2202" name="Google Shape;2202;p43"/>
          <p:cNvGrpSpPr/>
          <p:nvPr/>
        </p:nvGrpSpPr>
        <p:grpSpPr>
          <a:xfrm>
            <a:off x="1439496" y="1156845"/>
            <a:ext cx="486715" cy="413193"/>
            <a:chOff x="1749728" y="2894777"/>
            <a:chExt cx="386927" cy="363438"/>
          </a:xfrm>
        </p:grpSpPr>
        <p:sp>
          <p:nvSpPr>
            <p:cNvPr id="2203" name="Google Shape;2203;p43"/>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44"/>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15" name="Google Shape;2215;p44"/>
          <p:cNvSpPr txBox="1">
            <a:spLocks noGrp="1"/>
          </p:cNvSpPr>
          <p:nvPr>
            <p:ph type="ctrTitle"/>
          </p:nvPr>
        </p:nvSpPr>
        <p:spPr>
          <a:xfrm>
            <a:off x="2042250" y="2594225"/>
            <a:ext cx="50595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45"/>
          <p:cNvSpPr txBox="1">
            <a:spLocks noGrp="1"/>
          </p:cNvSpPr>
          <p:nvPr>
            <p:ph type="title"/>
          </p:nvPr>
        </p:nvSpPr>
        <p:spPr>
          <a:xfrm>
            <a:off x="1086900" y="84100"/>
            <a:ext cx="6762900" cy="12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Helpfulness ratio</a:t>
            </a:r>
            <a:endParaRPr sz="3000"/>
          </a:p>
        </p:txBody>
      </p:sp>
      <p:pic>
        <p:nvPicPr>
          <p:cNvPr id="2221" name="Google Shape;2221;p45"/>
          <p:cNvPicPr preferRelativeResize="0"/>
          <p:nvPr/>
        </p:nvPicPr>
        <p:blipFill>
          <a:blip r:embed="rId3">
            <a:alphaModFix/>
          </a:blip>
          <a:stretch>
            <a:fillRect/>
          </a:stretch>
        </p:blipFill>
        <p:spPr>
          <a:xfrm>
            <a:off x="1022250" y="1327413"/>
            <a:ext cx="6892176" cy="2488676"/>
          </a:xfrm>
          <a:prstGeom prst="rect">
            <a:avLst/>
          </a:prstGeom>
          <a:noFill/>
          <a:ln>
            <a:noFill/>
          </a:ln>
        </p:spPr>
      </p:pic>
      <p:sp>
        <p:nvSpPr>
          <p:cNvPr id="2222" name="Google Shape;2222;p45"/>
          <p:cNvSpPr txBox="1"/>
          <p:nvPr/>
        </p:nvSpPr>
        <p:spPr>
          <a:xfrm>
            <a:off x="1321650" y="3829725"/>
            <a:ext cx="6500700" cy="8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Overpass"/>
                <a:ea typeface="Overpass"/>
                <a:cs typeface="Overpass"/>
                <a:sym typeface="Overpass"/>
              </a:rPr>
              <a:t>Percentage of people who found reviews helpful</a:t>
            </a:r>
            <a:endParaRPr sz="2000">
              <a:solidFill>
                <a:schemeClr val="dk2"/>
              </a:solidFill>
              <a:latin typeface="Overpass"/>
              <a:ea typeface="Overpass"/>
              <a:cs typeface="Overpass"/>
              <a:sym typeface="Overpass"/>
            </a:endParaRPr>
          </a:p>
        </p:txBody>
      </p:sp>
      <p:sp>
        <p:nvSpPr>
          <p:cNvPr id="2223" name="Google Shape;2223;p45"/>
          <p:cNvSpPr/>
          <p:nvPr/>
        </p:nvSpPr>
        <p:spPr>
          <a:xfrm>
            <a:off x="1119475" y="1543050"/>
            <a:ext cx="202200" cy="31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5"/>
          <p:cNvSpPr/>
          <p:nvPr/>
        </p:nvSpPr>
        <p:spPr>
          <a:xfrm>
            <a:off x="1119475" y="3295650"/>
            <a:ext cx="202200" cy="31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4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negative uni-gram words</a:t>
            </a:r>
            <a:endParaRPr/>
          </a:p>
        </p:txBody>
      </p:sp>
      <p:pic>
        <p:nvPicPr>
          <p:cNvPr id="2230" name="Google Shape;2230;p46"/>
          <p:cNvPicPr preferRelativeResize="0"/>
          <p:nvPr/>
        </p:nvPicPr>
        <p:blipFill>
          <a:blip r:embed="rId3">
            <a:alphaModFix/>
          </a:blip>
          <a:stretch>
            <a:fillRect/>
          </a:stretch>
        </p:blipFill>
        <p:spPr>
          <a:xfrm>
            <a:off x="942113" y="1103225"/>
            <a:ext cx="7259767" cy="3887875"/>
          </a:xfrm>
          <a:prstGeom prst="rect">
            <a:avLst/>
          </a:prstGeom>
          <a:noFill/>
          <a:ln>
            <a:noFill/>
          </a:ln>
        </p:spPr>
      </p:pic>
      <p:sp>
        <p:nvSpPr>
          <p:cNvPr id="2231" name="Google Shape;2231;p46"/>
          <p:cNvSpPr/>
          <p:nvPr/>
        </p:nvSpPr>
        <p:spPr>
          <a:xfrm>
            <a:off x="854925" y="4288575"/>
            <a:ext cx="532500" cy="546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46"/>
          <p:cNvGrpSpPr/>
          <p:nvPr/>
        </p:nvGrpSpPr>
        <p:grpSpPr>
          <a:xfrm>
            <a:off x="4468056" y="1444234"/>
            <a:ext cx="745255" cy="742130"/>
            <a:chOff x="4942550" y="3046500"/>
            <a:chExt cx="411925" cy="429200"/>
          </a:xfrm>
        </p:grpSpPr>
        <p:sp>
          <p:nvSpPr>
            <p:cNvPr id="2233" name="Google Shape;2233;p46"/>
            <p:cNvSpPr/>
            <p:nvPr/>
          </p:nvSpPr>
          <p:spPr>
            <a:xfrm>
              <a:off x="5282975" y="313957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6"/>
            <p:cNvSpPr/>
            <p:nvPr/>
          </p:nvSpPr>
          <p:spPr>
            <a:xfrm>
              <a:off x="4942550" y="304650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6"/>
            <p:cNvSpPr/>
            <p:nvPr/>
          </p:nvSpPr>
          <p:spPr>
            <a:xfrm>
              <a:off x="4999350" y="318415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6"/>
            <p:cNvSpPr/>
            <p:nvPr/>
          </p:nvSpPr>
          <p:spPr>
            <a:xfrm>
              <a:off x="5070075" y="320972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6"/>
            <p:cNvSpPr/>
            <p:nvPr/>
          </p:nvSpPr>
          <p:spPr>
            <a:xfrm>
              <a:off x="4999350" y="326277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6"/>
            <p:cNvSpPr/>
            <p:nvPr/>
          </p:nvSpPr>
          <p:spPr>
            <a:xfrm>
              <a:off x="5069575" y="328870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6"/>
            <p:cNvSpPr/>
            <p:nvPr/>
          </p:nvSpPr>
          <p:spPr>
            <a:xfrm>
              <a:off x="4999350" y="334172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6"/>
            <p:cNvSpPr/>
            <p:nvPr/>
          </p:nvSpPr>
          <p:spPr>
            <a:xfrm>
              <a:off x="5070075" y="336735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6"/>
            <p:cNvSpPr/>
            <p:nvPr/>
          </p:nvSpPr>
          <p:spPr>
            <a:xfrm>
              <a:off x="5069575" y="323565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6"/>
            <p:cNvSpPr/>
            <p:nvPr/>
          </p:nvSpPr>
          <p:spPr>
            <a:xfrm>
              <a:off x="5069575" y="331427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6"/>
            <p:cNvSpPr/>
            <p:nvPr/>
          </p:nvSpPr>
          <p:spPr>
            <a:xfrm>
              <a:off x="5069550" y="339290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46"/>
          <p:cNvSpPr txBox="1">
            <a:spLocks noGrp="1"/>
          </p:cNvSpPr>
          <p:nvPr>
            <p:ph type="subTitle" idx="1"/>
          </p:nvPr>
        </p:nvSpPr>
        <p:spPr>
          <a:xfrm>
            <a:off x="5347950" y="1387000"/>
            <a:ext cx="2657700" cy="14721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a:t>“Too salty! This </a:t>
            </a:r>
            <a:r>
              <a:rPr lang="en" b="1"/>
              <a:t>product</a:t>
            </a:r>
            <a:r>
              <a:rPr lang="en"/>
              <a:t> is too salty for my </a:t>
            </a:r>
            <a:r>
              <a:rPr lang="en" b="1"/>
              <a:t>taste</a:t>
            </a:r>
            <a:r>
              <a:rPr lang="en"/>
              <a:t>. I strongly do not recommend it to those who</a:t>
            </a:r>
            <a:r>
              <a:rPr lang="en" b="1"/>
              <a:t> like</a:t>
            </a:r>
            <a:r>
              <a:rPr lang="en"/>
              <a:t> light flavor.I will not buy this product again…”</a:t>
            </a:r>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630742"/>
      </a:dk2>
      <a:lt2>
        <a:srgbClr val="C63D9D"/>
      </a:lt2>
      <a:accent1>
        <a:srgbClr val="C63D9D"/>
      </a:accent1>
      <a:accent2>
        <a:srgbClr val="A8D7CD"/>
      </a:accent2>
      <a:accent3>
        <a:srgbClr val="E89FDC"/>
      </a:accent3>
      <a:accent4>
        <a:srgbClr val="DC9FE8"/>
      </a:accent4>
      <a:accent5>
        <a:srgbClr val="7DC4B2"/>
      </a:accent5>
      <a:accent6>
        <a:srgbClr val="DC6FB8"/>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1540</Words>
  <Application>Microsoft Office PowerPoint</Application>
  <PresentationFormat>On-screen Show (16:9)</PresentationFormat>
  <Paragraphs>154</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Fira Sans Extra Condensed</vt:lpstr>
      <vt:lpstr>Josefin Sans</vt:lpstr>
      <vt:lpstr>Overpass</vt:lpstr>
      <vt:lpstr>Proxima Nova</vt:lpstr>
      <vt:lpstr>Arial</vt:lpstr>
      <vt:lpstr>Open Sans</vt:lpstr>
      <vt:lpstr>Aqua Marketing Plan by Slidego</vt:lpstr>
      <vt:lpstr>Slidesgo Final Pages</vt:lpstr>
      <vt:lpstr>Sentiment Analysis on Food reviews </vt:lpstr>
      <vt:lpstr>Problem Statement</vt:lpstr>
      <vt:lpstr>Background of dataset</vt:lpstr>
      <vt:lpstr>01</vt:lpstr>
      <vt:lpstr>Let’s Clean</vt:lpstr>
      <vt:lpstr>Pre-processing</vt:lpstr>
      <vt:lpstr>02</vt:lpstr>
      <vt:lpstr>Helpfulness ratio</vt:lpstr>
      <vt:lpstr>Top negative uni-gram words</vt:lpstr>
      <vt:lpstr>Top positive uni-gram words</vt:lpstr>
      <vt:lpstr>03</vt:lpstr>
      <vt:lpstr>Machine Learning Logistic Regression</vt:lpstr>
      <vt:lpstr>Machine Learning Logistic Regression</vt:lpstr>
      <vt:lpstr>Deep Learning Network Topology</vt:lpstr>
      <vt:lpstr>Word Embedding</vt:lpstr>
      <vt:lpstr>Pre-processing text</vt:lpstr>
      <vt:lpstr>Hyperparameters</vt:lpstr>
      <vt:lpstr>Training and Validation Accuracy</vt:lpstr>
      <vt:lpstr>Training and Validation Loss</vt:lpstr>
      <vt:lpstr>Misclassification</vt:lpstr>
      <vt:lpstr>Misclassification</vt:lpstr>
      <vt:lpstr>04</vt:lpstr>
      <vt:lpstr>Scores</vt:lpstr>
      <vt:lpstr>Misclassification on unseen data</vt:lpstr>
      <vt:lpstr>Misclassification on unseen data</vt:lpstr>
      <vt:lpstr>Negative Sentiment topics</vt:lpstr>
      <vt:lpstr>PowerPoint Presentation</vt:lpstr>
      <vt:lpstr>Recommendations and Conclusions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Food reviews </dc:title>
  <cp:lastModifiedBy>Felly cia</cp:lastModifiedBy>
  <cp:revision>1</cp:revision>
  <dcterms:modified xsi:type="dcterms:W3CDTF">2021-08-04T09:37:47Z</dcterms:modified>
</cp:coreProperties>
</file>